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292" r:id="rId3"/>
    <p:sldId id="590" r:id="rId4"/>
    <p:sldId id="610" r:id="rId5"/>
    <p:sldId id="584" r:id="rId6"/>
    <p:sldId id="323" r:id="rId7"/>
    <p:sldId id="582" r:id="rId8"/>
    <p:sldId id="521" r:id="rId9"/>
    <p:sldId id="526" r:id="rId10"/>
    <p:sldId id="528" r:id="rId11"/>
    <p:sldId id="529" r:id="rId12"/>
    <p:sldId id="572" r:id="rId13"/>
    <p:sldId id="594" r:id="rId14"/>
    <p:sldId id="593" r:id="rId15"/>
    <p:sldId id="592" r:id="rId16"/>
    <p:sldId id="640" r:id="rId17"/>
    <p:sldId id="487" r:id="rId18"/>
    <p:sldId id="488" r:id="rId19"/>
    <p:sldId id="538" r:id="rId20"/>
    <p:sldId id="539" r:id="rId21"/>
    <p:sldId id="542" r:id="rId22"/>
    <p:sldId id="545" r:id="rId23"/>
    <p:sldId id="546" r:id="rId24"/>
    <p:sldId id="544" r:id="rId25"/>
    <p:sldId id="631" r:id="rId26"/>
    <p:sldId id="589" r:id="rId27"/>
    <p:sldId id="633" r:id="rId28"/>
    <p:sldId id="634" r:id="rId29"/>
    <p:sldId id="550" r:id="rId30"/>
    <p:sldId id="602" r:id="rId31"/>
    <p:sldId id="604" r:id="rId32"/>
    <p:sldId id="615" r:id="rId33"/>
    <p:sldId id="616" r:id="rId34"/>
    <p:sldId id="614" r:id="rId35"/>
    <p:sldId id="580" r:id="rId36"/>
    <p:sldId id="561" r:id="rId37"/>
    <p:sldId id="638" r:id="rId38"/>
    <p:sldId id="639" r:id="rId39"/>
    <p:sldId id="598" r:id="rId40"/>
    <p:sldId id="557" r:id="rId41"/>
    <p:sldId id="606" r:id="rId42"/>
    <p:sldId id="565" r:id="rId43"/>
    <p:sldId id="608" r:id="rId44"/>
    <p:sldId id="609" r:id="rId45"/>
    <p:sldId id="426" r:id="rId46"/>
    <p:sldId id="585" r:id="rId47"/>
    <p:sldId id="612" r:id="rId48"/>
    <p:sldId id="440" r:id="rId49"/>
    <p:sldId id="509" r:id="rId50"/>
    <p:sldId id="510" r:id="rId51"/>
    <p:sldId id="583" r:id="rId52"/>
    <p:sldId id="531" r:id="rId53"/>
    <p:sldId id="641" r:id="rId54"/>
    <p:sldId id="618" r:id="rId55"/>
    <p:sldId id="617" r:id="rId56"/>
    <p:sldId id="619" r:id="rId57"/>
    <p:sldId id="620" r:id="rId58"/>
    <p:sldId id="621" r:id="rId59"/>
    <p:sldId id="622" r:id="rId60"/>
    <p:sldId id="623" r:id="rId61"/>
    <p:sldId id="624" r:id="rId62"/>
    <p:sldId id="625" r:id="rId63"/>
    <p:sldId id="626" r:id="rId64"/>
    <p:sldId id="627" r:id="rId65"/>
    <p:sldId id="629" r:id="rId66"/>
    <p:sldId id="551" r:id="rId67"/>
    <p:sldId id="553" r:id="rId68"/>
    <p:sldId id="554" r:id="rId69"/>
    <p:sldId id="630" r:id="rId70"/>
    <p:sldId id="481" r:id="rId71"/>
    <p:sldId id="390" r:id="rId72"/>
    <p:sldId id="511" r:id="rId73"/>
    <p:sldId id="512" r:id="rId74"/>
    <p:sldId id="513" r:id="rId75"/>
    <p:sldId id="514" r:id="rId76"/>
    <p:sldId id="283" r:id="rId77"/>
    <p:sldId id="298" r:id="rId78"/>
    <p:sldId id="428" r:id="rId79"/>
    <p:sldId id="429" r:id="rId80"/>
    <p:sldId id="430" r:id="rId81"/>
    <p:sldId id="566" r:id="rId82"/>
    <p:sldId id="435" r:id="rId83"/>
    <p:sldId id="567" r:id="rId84"/>
    <p:sldId id="475" r:id="rId85"/>
    <p:sldId id="5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B4F8"/>
    <a:srgbClr val="E3F0D9"/>
    <a:srgbClr val="538233"/>
    <a:srgbClr val="C5E0B4"/>
    <a:srgbClr val="7FCA88"/>
    <a:srgbClr val="598CAC"/>
    <a:srgbClr val="005B8A"/>
    <a:srgbClr val="789E5E"/>
    <a:srgbClr val="528032"/>
    <a:srgbClr val="84D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34"/>
    <p:restoredTop sz="71269"/>
  </p:normalViewPr>
  <p:slideViewPr>
    <p:cSldViewPr snapToGrid="0" snapToObjects="1">
      <p:cViewPr varScale="1">
        <p:scale>
          <a:sx n="80" d="100"/>
          <a:sy n="80" d="100"/>
        </p:scale>
        <p:origin x="2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AAA854-3EC5-9A4B-9AEA-0F087248DAAE}" type="datetimeFigureOut">
              <a:rPr lang="en-US" smtClean="0"/>
              <a:t>2/16/23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1A92E-6ADC-7A4A-BE34-9217B288BD0B}" type="slidenum">
              <a:rPr lang="en-US" smtClean="0"/>
              <a:t>‹#›</a:t>
            </a:fld>
            <a:endParaRPr lang="en-US"/>
          </a:p>
        </p:txBody>
      </p:sp>
    </p:spTree>
    <p:extLst>
      <p:ext uri="{BB962C8B-B14F-4D97-AF65-F5344CB8AC3E}">
        <p14:creationId xmlns:p14="http://schemas.microsoft.com/office/powerpoint/2010/main" val="3681644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a:t>
            </a:fld>
            <a:endParaRPr lang="en-US"/>
          </a:p>
        </p:txBody>
      </p:sp>
    </p:spTree>
    <p:extLst>
      <p:ext uri="{BB962C8B-B14F-4D97-AF65-F5344CB8AC3E}">
        <p14:creationId xmlns:p14="http://schemas.microsoft.com/office/powerpoint/2010/main" val="92436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discrimination paradigm was less classical. As opposed to most discrimination paradigms that have people discrimination between targets within a scene, we had people discriminate between scenes. </a:t>
            </a:r>
          </a:p>
          <a:p>
            <a:endParaRPr lang="en-US" dirty="0"/>
          </a:p>
          <a:p>
            <a:endParaRPr lang="en-US" dirty="0"/>
          </a:p>
          <a:p>
            <a:r>
              <a:rPr lang="en-US" dirty="0"/>
              <a:t>The two images in the discrimination trial were always unique, forcing people to create independent representations of depth for each image.</a:t>
            </a:r>
          </a:p>
          <a:p>
            <a:endParaRPr lang="en-US" dirty="0"/>
          </a:p>
          <a:p>
            <a:r>
              <a:rPr lang="en-US" dirty="0"/>
              <a:t>Participants responded which target was closer to them using a key press.</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10</a:t>
            </a:fld>
            <a:endParaRPr lang="en-US"/>
          </a:p>
        </p:txBody>
      </p:sp>
    </p:spTree>
    <p:extLst>
      <p:ext uri="{BB962C8B-B14F-4D97-AF65-F5344CB8AC3E}">
        <p14:creationId xmlns:p14="http://schemas.microsoft.com/office/powerpoint/2010/main" val="2793011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independent people at three durations per task, we can explicitly test generalization since ONLY the stimuli are the same </a:t>
            </a:r>
          </a:p>
          <a:p>
            <a:endParaRPr lang="en-US" dirty="0"/>
          </a:p>
          <a:p>
            <a:r>
              <a:rPr lang="en-US" dirty="0"/>
              <a:t>A key feature of our design was that the stimulus set was identical between tasks. We also matched trial orders across task and used independent participants to prevent preview effects. </a:t>
            </a:r>
          </a:p>
        </p:txBody>
      </p:sp>
      <p:sp>
        <p:nvSpPr>
          <p:cNvPr id="4" name="Slide Number Placeholder 3"/>
          <p:cNvSpPr>
            <a:spLocks noGrp="1"/>
          </p:cNvSpPr>
          <p:nvPr>
            <p:ph type="sldNum" sz="quarter" idx="5"/>
          </p:nvPr>
        </p:nvSpPr>
        <p:spPr/>
        <p:txBody>
          <a:bodyPr/>
          <a:lstStyle/>
          <a:p>
            <a:fld id="{7101A92E-6ADC-7A4A-BE34-9217B288BD0B}" type="slidenum">
              <a:rPr lang="en-US" smtClean="0"/>
              <a:t>11</a:t>
            </a:fld>
            <a:endParaRPr lang="en-US"/>
          </a:p>
        </p:txBody>
      </p:sp>
    </p:spTree>
    <p:extLst>
      <p:ext uri="{BB962C8B-B14F-4D97-AF65-F5344CB8AC3E}">
        <p14:creationId xmlns:p14="http://schemas.microsoft.com/office/powerpoint/2010/main" val="62878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looking at linear models per viewing duration. On the x axis we have actual depth, and on the y axis we have z-scored estimated depth. We took the z score of the estimates to reduce the between subject variability in the range of responses given.</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12</a:t>
            </a:fld>
            <a:endParaRPr lang="en-US"/>
          </a:p>
        </p:txBody>
      </p:sp>
    </p:spTree>
    <p:extLst>
      <p:ext uri="{BB962C8B-B14F-4D97-AF65-F5344CB8AC3E}">
        <p14:creationId xmlns:p14="http://schemas.microsoft.com/office/powerpoint/2010/main" val="2790271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the 125 ms viewing condition. Each point represents the average depth estimate of 156 independent judgments for a particular scene. </a:t>
            </a:r>
          </a:p>
          <a:p>
            <a:endParaRPr lang="en-US" dirty="0"/>
          </a:p>
          <a:p>
            <a:r>
              <a:rPr lang="en-US" dirty="0"/>
              <a:t>We observed a slope of 0.48 with a high amount of variance explained, as seen by the r–squared value. </a:t>
            </a:r>
          </a:p>
        </p:txBody>
      </p:sp>
      <p:sp>
        <p:nvSpPr>
          <p:cNvPr id="4" name="Slide Number Placeholder 3"/>
          <p:cNvSpPr>
            <a:spLocks noGrp="1"/>
          </p:cNvSpPr>
          <p:nvPr>
            <p:ph type="sldNum" sz="quarter" idx="5"/>
          </p:nvPr>
        </p:nvSpPr>
        <p:spPr/>
        <p:txBody>
          <a:bodyPr/>
          <a:lstStyle/>
          <a:p>
            <a:fld id="{7101A92E-6ADC-7A4A-BE34-9217B288BD0B}" type="slidenum">
              <a:rPr lang="en-US" smtClean="0"/>
              <a:t>13</a:t>
            </a:fld>
            <a:endParaRPr lang="en-US"/>
          </a:p>
        </p:txBody>
      </p:sp>
    </p:spTree>
    <p:extLst>
      <p:ext uri="{BB962C8B-B14F-4D97-AF65-F5344CB8AC3E}">
        <p14:creationId xmlns:p14="http://schemas.microsoft.com/office/powerpoint/2010/main" val="2356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viewing duration increases we see that the slope slightly increases as well as the variance explained by the linear model</a:t>
            </a:r>
          </a:p>
        </p:txBody>
      </p:sp>
      <p:sp>
        <p:nvSpPr>
          <p:cNvPr id="4" name="Slide Number Placeholder 3"/>
          <p:cNvSpPr>
            <a:spLocks noGrp="1"/>
          </p:cNvSpPr>
          <p:nvPr>
            <p:ph type="sldNum" sz="quarter" idx="5"/>
          </p:nvPr>
        </p:nvSpPr>
        <p:spPr/>
        <p:txBody>
          <a:bodyPr/>
          <a:lstStyle/>
          <a:p>
            <a:fld id="{7101A92E-6ADC-7A4A-BE34-9217B288BD0B}" type="slidenum">
              <a:rPr lang="en-US" smtClean="0"/>
              <a:t>14</a:t>
            </a:fld>
            <a:endParaRPr lang="en-US"/>
          </a:p>
        </p:txBody>
      </p:sp>
    </p:spTree>
    <p:extLst>
      <p:ext uri="{BB962C8B-B14F-4D97-AF65-F5344CB8AC3E}">
        <p14:creationId xmlns:p14="http://schemas.microsoft.com/office/powerpoint/2010/main" val="360247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linear models reveal that people are actually quite good at giving estimates of depth in pictured scenes despite the lack of depth cues that are normally available in real world environments. In fact, at as little at 125 ms significant spatial information is accessible. </a:t>
            </a:r>
          </a:p>
          <a:p>
            <a:endParaRPr lang="en-US" dirty="0"/>
          </a:p>
          <a:p>
            <a:r>
              <a:rPr lang="en-US" dirty="0"/>
              <a:t>This says something about how quickly certain spatial cues are available in pictures, but also has implications for the real world. Often we only get a really brief glimpse of our environment, and it is likely that these cues that are available in pictures at 125 ms are available and important in the real world as well. </a:t>
            </a:r>
          </a:p>
        </p:txBody>
      </p:sp>
      <p:sp>
        <p:nvSpPr>
          <p:cNvPr id="4" name="Slide Number Placeholder 3"/>
          <p:cNvSpPr>
            <a:spLocks noGrp="1"/>
          </p:cNvSpPr>
          <p:nvPr>
            <p:ph type="sldNum" sz="quarter" idx="5"/>
          </p:nvPr>
        </p:nvSpPr>
        <p:spPr/>
        <p:txBody>
          <a:bodyPr/>
          <a:lstStyle/>
          <a:p>
            <a:fld id="{7101A92E-6ADC-7A4A-BE34-9217B288BD0B}" type="slidenum">
              <a:rPr lang="en-US" smtClean="0"/>
              <a:t>15</a:t>
            </a:fld>
            <a:endParaRPr lang="en-US"/>
          </a:p>
        </p:txBody>
      </p:sp>
    </p:spTree>
    <p:extLst>
      <p:ext uri="{BB962C8B-B14F-4D97-AF65-F5344CB8AC3E}">
        <p14:creationId xmlns:p14="http://schemas.microsoft.com/office/powerpoint/2010/main" val="327716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Remarkably, we also see that there are significant differences between individual scenes that are at identical depths. </a:t>
            </a:r>
          </a:p>
          <a:p>
            <a:endParaRPr lang="en-US" dirty="0"/>
          </a:p>
          <a:p>
            <a:r>
              <a:rPr lang="en-US" dirty="0"/>
              <a:t>This suggests that variations in pictorial depth cues between scenes are in fact biasing perceptual judgments. </a:t>
            </a:r>
          </a:p>
        </p:txBody>
      </p:sp>
      <p:sp>
        <p:nvSpPr>
          <p:cNvPr id="4" name="Slide Number Placeholder 3"/>
          <p:cNvSpPr>
            <a:spLocks noGrp="1"/>
          </p:cNvSpPr>
          <p:nvPr>
            <p:ph type="sldNum" sz="quarter" idx="5"/>
          </p:nvPr>
        </p:nvSpPr>
        <p:spPr/>
        <p:txBody>
          <a:bodyPr/>
          <a:lstStyle/>
          <a:p>
            <a:fld id="{7101A92E-6ADC-7A4A-BE34-9217B288BD0B}" type="slidenum">
              <a:rPr lang="en-US" smtClean="0"/>
              <a:t>16</a:t>
            </a:fld>
            <a:endParaRPr lang="en-US"/>
          </a:p>
        </p:txBody>
      </p:sp>
    </p:spTree>
    <p:extLst>
      <p:ext uri="{BB962C8B-B14F-4D97-AF65-F5344CB8AC3E}">
        <p14:creationId xmlns:p14="http://schemas.microsoft.com/office/powerpoint/2010/main" val="1215910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the discrimination experiment used the same stimulus set as verbal judgment and people were asked to compare target depths in different scenes and respond which target was closer to them </a:t>
            </a:r>
          </a:p>
          <a:p>
            <a:endParaRPr lang="en-US" dirty="0"/>
          </a:p>
          <a:p>
            <a:r>
              <a:rPr lang="en-US" dirty="0"/>
              <a:t>For the plots, on the x axis we have the target depth difference of the targets and on the y axis is proportion correct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At 125 ms, although we observed a significant relationship between depth difference and percent correct there were a lot of trials below chance and the variance explained by the model is quite low.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346759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our day to day lives – we are constantly using depth information to navigate, plan, and interact with our environment.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Nowadays, we increasingly spend our time online, interfacing with data on a 2D screen. In the real world we have oculomotor information that helps inform our depth representation. In pictures oculomotor cues return flatness, so how do we compensate?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continued as viewing duration increased, with only slight improvements in accuracy.</a:t>
            </a:r>
          </a:p>
          <a:p>
            <a:endParaRPr lang="en-US" dirty="0"/>
          </a:p>
          <a:p>
            <a:endParaRPr lang="en-US" dirty="0"/>
          </a:p>
          <a:p>
            <a:r>
              <a:rPr lang="en-US" dirty="0"/>
              <a:t>Across all scenes, accuracy is above chance but its not great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with small depth differences ranging from 0.2 meters to 1.2 meters. </a:t>
            </a:r>
          </a:p>
          <a:p>
            <a:endParaRPr lang="en-US" dirty="0"/>
          </a:p>
          <a:p>
            <a:r>
              <a:rPr lang="en-US" dirty="0"/>
              <a:t>At this smaller scale, experience and expectation related to the semantics of the scene may shift our depth map away from the Kinect depth map. </a:t>
            </a:r>
          </a:p>
          <a:p>
            <a:endParaRPr lang="en-US" dirty="0"/>
          </a:p>
          <a:p>
            <a:r>
              <a:rPr lang="en-US" dirty="0"/>
              <a:t>And we actual observed this phenomenon in the verbal judgment data.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2962482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the linear models at 125 and 250 ms in the verbal judgment data, we can zero in on the data for a particular image </a:t>
            </a:r>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21</a:t>
            </a:fld>
            <a:endParaRPr lang="en-US"/>
          </a:p>
        </p:txBody>
      </p:sp>
    </p:spTree>
    <p:extLst>
      <p:ext uri="{BB962C8B-B14F-4D97-AF65-F5344CB8AC3E}">
        <p14:creationId xmlns:p14="http://schemas.microsoft.com/office/powerpoint/2010/main" val="2328854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22</a:t>
            </a:fld>
            <a:endParaRPr lang="en-US"/>
          </a:p>
        </p:txBody>
      </p:sp>
    </p:spTree>
    <p:extLst>
      <p:ext uri="{BB962C8B-B14F-4D97-AF65-F5344CB8AC3E}">
        <p14:creationId xmlns:p14="http://schemas.microsoft.com/office/powerpoint/2010/main" val="55534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image has a relatively small standard error in both durations, but the residual or the distance from the average data point to the model prediction, is large and seemingly quite consistent.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23</a:t>
            </a:fld>
            <a:endParaRPr lang="en-US"/>
          </a:p>
        </p:txBody>
      </p:sp>
    </p:spTree>
    <p:extLst>
      <p:ext uri="{BB962C8B-B14F-4D97-AF65-F5344CB8AC3E}">
        <p14:creationId xmlns:p14="http://schemas.microsoft.com/office/powerpoint/2010/main" val="70776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see this directly by correlating the model residuals at these two durations. </a:t>
            </a:r>
          </a:p>
          <a:p>
            <a:endParaRPr lang="en-US" dirty="0"/>
          </a:p>
          <a:p>
            <a:r>
              <a:rPr lang="en-US" dirty="0"/>
              <a:t>There is a strong correlation between these model residuals showing that people are consistent in their biases for individual images. </a:t>
            </a:r>
          </a:p>
          <a:p>
            <a:endParaRPr lang="en-US" dirty="0"/>
          </a:p>
          <a:p>
            <a:r>
              <a:rPr lang="en-US" dirty="0"/>
              <a:t>We can further probe this by regressing discrimination performance against these independent verbal estimates. </a:t>
            </a:r>
          </a:p>
        </p:txBody>
      </p:sp>
      <p:sp>
        <p:nvSpPr>
          <p:cNvPr id="4" name="Slide Number Placeholder 3"/>
          <p:cNvSpPr>
            <a:spLocks noGrp="1"/>
          </p:cNvSpPr>
          <p:nvPr>
            <p:ph type="sldNum" sz="quarter" idx="5"/>
          </p:nvPr>
        </p:nvSpPr>
        <p:spPr/>
        <p:txBody>
          <a:bodyPr/>
          <a:lstStyle/>
          <a:p>
            <a:fld id="{7101A92E-6ADC-7A4A-BE34-9217B288BD0B}" type="slidenum">
              <a:rPr lang="en-US" smtClean="0"/>
              <a:t>24</a:t>
            </a:fld>
            <a:endParaRPr lang="en-US"/>
          </a:p>
        </p:txBody>
      </p:sp>
    </p:spTree>
    <p:extLst>
      <p:ext uri="{BB962C8B-B14F-4D97-AF65-F5344CB8AC3E}">
        <p14:creationId xmlns:p14="http://schemas.microsoft.com/office/powerpoint/2010/main" val="340127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distribution of verbal estimates for two images that constitute a discrimination trial. Going off of the average verbal estimate per images, if we ask the question ‘which target was closer’, the answer would be stimulus 0. </a:t>
            </a:r>
          </a:p>
          <a:p>
            <a:endParaRPr lang="en-US" dirty="0"/>
          </a:p>
          <a:p>
            <a:r>
              <a:rPr lang="en-US" dirty="0"/>
              <a:t>We can do this effective signal detection analysis for every trial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25</a:t>
            </a:fld>
            <a:endParaRPr lang="en-US"/>
          </a:p>
        </p:txBody>
      </p:sp>
    </p:spTree>
    <p:extLst>
      <p:ext uri="{BB962C8B-B14F-4D97-AF65-F5344CB8AC3E}">
        <p14:creationId xmlns:p14="http://schemas.microsoft.com/office/powerpoint/2010/main" val="2346180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this signal detection analysis for every single trial in the discrimination data getting us this new x axis. </a:t>
            </a:r>
          </a:p>
          <a:p>
            <a:endParaRPr lang="en-US" dirty="0"/>
          </a:p>
          <a:p>
            <a:r>
              <a:rPr lang="en-US" dirty="0"/>
              <a:t>Specifically, we took the abs value of the difference between the average z scored estimates for each image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26</a:t>
            </a:fld>
            <a:endParaRPr lang="en-US"/>
          </a:p>
        </p:txBody>
      </p:sp>
    </p:spTree>
    <p:extLst>
      <p:ext uri="{BB962C8B-B14F-4D97-AF65-F5344CB8AC3E}">
        <p14:creationId xmlns:p14="http://schemas.microsoft.com/office/powerpoint/2010/main" val="2998950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p:txBody>
      </p:sp>
      <p:sp>
        <p:nvSpPr>
          <p:cNvPr id="4" name="Slide Number Placeholder 3"/>
          <p:cNvSpPr>
            <a:spLocks noGrp="1"/>
          </p:cNvSpPr>
          <p:nvPr>
            <p:ph type="sldNum" sz="quarter" idx="5"/>
          </p:nvPr>
        </p:nvSpPr>
        <p:spPr/>
        <p:txBody>
          <a:bodyPr/>
          <a:lstStyle/>
          <a:p>
            <a:fld id="{7101A92E-6ADC-7A4A-BE34-9217B288BD0B}" type="slidenum">
              <a:rPr lang="en-US" smtClean="0"/>
              <a:t>27</a:t>
            </a:fld>
            <a:endParaRPr lang="en-US"/>
          </a:p>
        </p:txBody>
      </p:sp>
    </p:spTree>
    <p:extLst>
      <p:ext uri="{BB962C8B-B14F-4D97-AF65-F5344CB8AC3E}">
        <p14:creationId xmlns:p14="http://schemas.microsoft.com/office/powerpoint/2010/main" val="3326895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new regressor, we see a stronger model fit and an increase in accuracy overall that is sustained as viewing duration increases.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28</a:t>
            </a:fld>
            <a:endParaRPr lang="en-US"/>
          </a:p>
        </p:txBody>
      </p:sp>
    </p:spTree>
    <p:extLst>
      <p:ext uri="{BB962C8B-B14F-4D97-AF65-F5344CB8AC3E}">
        <p14:creationId xmlns:p14="http://schemas.microsoft.com/office/powerpoint/2010/main" val="919459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novel relationship between the two tasks indicates that regardless of differences in task demand, people are consistent.</a:t>
            </a:r>
          </a:p>
          <a:p>
            <a:endParaRPr lang="en-US" dirty="0"/>
          </a:p>
          <a:p>
            <a:r>
              <a:rPr lang="en-US" dirty="0"/>
              <a:t>Additionally, we observed a main effect of duration and a significant pairwise comparison between all duration combinations, indicating that the additional viewing time improved accuracy. </a:t>
            </a:r>
          </a:p>
          <a:p>
            <a:endParaRPr lang="en-US" dirty="0"/>
          </a:p>
          <a:p>
            <a:r>
              <a:rPr lang="en-US" dirty="0"/>
              <a:t>This finding suggests that with more time, more spatial information becomes accessible and is integrated in order to create a more reliable and stable percept of depth, lending to higher accuracy in this task</a:t>
            </a:r>
          </a:p>
        </p:txBody>
      </p:sp>
      <p:sp>
        <p:nvSpPr>
          <p:cNvPr id="4" name="Slide Number Placeholder 3"/>
          <p:cNvSpPr>
            <a:spLocks noGrp="1"/>
          </p:cNvSpPr>
          <p:nvPr>
            <p:ph type="sldNum" sz="quarter" idx="5"/>
          </p:nvPr>
        </p:nvSpPr>
        <p:spPr/>
        <p:txBody>
          <a:bodyPr/>
          <a:lstStyle/>
          <a:p>
            <a:fld id="{7101A92E-6ADC-7A4A-BE34-9217B288BD0B}" type="slidenum">
              <a:rPr lang="en-US" smtClean="0"/>
              <a:t>29</a:t>
            </a:fld>
            <a:endParaRPr lang="en-US"/>
          </a:p>
        </p:txBody>
      </p:sp>
    </p:spTree>
    <p:extLst>
      <p:ext uri="{BB962C8B-B14F-4D97-AF65-F5344CB8AC3E}">
        <p14:creationId xmlns:p14="http://schemas.microsoft.com/office/powerpoint/2010/main" val="163548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is a wealth of spatial information in pictured scenes – as you can see in this beautiful painting depicting children biking on top of trees. The artist craftily manipulates the ground plane and linear perspective to create this ambiguous and mind-bending visual scene.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illusion illustrates the richness of spatial information, even in a 2D image. This shows that we can leverage pictured scenes to understand how we balance various sources of spatial information to get to a stable percent of depth.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happens in the absence of all the right cues? </a:t>
            </a:r>
          </a:p>
          <a:p>
            <a:r>
              <a:rPr lang="en-US" sz="1200" kern="1200" dirty="0">
                <a:solidFill>
                  <a:schemeClr val="tx1"/>
                </a:solidFill>
                <a:effectLst/>
                <a:latin typeface="+mn-lt"/>
                <a:ea typeface="+mn-ea"/>
                <a:cs typeface="+mn-cs"/>
              </a:rPr>
              <a:t>Here we see an image of an astronaut on the moon. If I asked you all to respond ‘how far away is the hill behind the astronaut’ – there are multiple things working against you. </a:t>
            </a:r>
          </a:p>
          <a:p>
            <a:pPr marL="228600" indent="-228600">
              <a:buAutoNum type="arabicPeriod"/>
            </a:pPr>
            <a:r>
              <a:rPr lang="en-US" sz="1200" kern="1200" dirty="0">
                <a:solidFill>
                  <a:schemeClr val="tx1"/>
                </a:solidFill>
                <a:effectLst/>
                <a:latin typeface="+mn-lt"/>
                <a:ea typeface="+mn-ea"/>
                <a:cs typeface="+mn-cs"/>
              </a:rPr>
              <a:t>Oculomotor cues are uninformative in pictures</a:t>
            </a:r>
          </a:p>
          <a:p>
            <a:pPr marL="228600" indent="-228600">
              <a:buAutoNum type="arabicPeriod"/>
            </a:pPr>
            <a:r>
              <a:rPr lang="en-US" sz="1200" kern="1200" dirty="0">
                <a:solidFill>
                  <a:schemeClr val="tx1"/>
                </a:solidFill>
                <a:effectLst/>
                <a:latin typeface="+mn-lt"/>
                <a:ea typeface="+mn-ea"/>
                <a:cs typeface="+mn-cs"/>
              </a:rPr>
              <a:t>This image really lacks familiar size information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this makes it hard to get to the right answer…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lends to the question …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3</a:t>
            </a:fld>
            <a:endParaRPr lang="en-US"/>
          </a:p>
        </p:txBody>
      </p:sp>
    </p:spTree>
    <p:extLst>
      <p:ext uri="{BB962C8B-B14F-4D97-AF65-F5344CB8AC3E}">
        <p14:creationId xmlns:p14="http://schemas.microsoft.com/office/powerpoint/2010/main" val="3848455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 have observed that people can reliably judge distance in pictured scenes – so our next aim was to directly test if behavior generalizes for individual images.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4207275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368149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1707054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correlated the data against itself. The data in viewing duration, two tasks, and two outcome measures were split in half randomly many many times so we can see how reliable each of these metrics were.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387542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average correlation matrix across all those splits. Every correlation above 0.16 is significant, but lets step through the most prominent effects.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3849928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looking at the correlation between discrimination accuracy across random splits of the data. And we see that the data are highly reliable across these splits!</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772170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for the verbal judgment data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22549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we continue down the diagonal, we see that the response time data within discrimination is highly reliable with itself across splits.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596294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is the verbal judgment data. </a:t>
            </a:r>
          </a:p>
          <a:p>
            <a:endParaRPr lang="en-US" dirty="0"/>
          </a:p>
          <a:p>
            <a:r>
              <a:rPr lang="en-US" dirty="0"/>
              <a:t>So here we have seen that the data are reliable internally, but we can expand out</a:t>
            </a:r>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402562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see that there is generalization between viewing duration conditions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253371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4</a:t>
            </a:fld>
            <a:endParaRPr lang="en-US"/>
          </a:p>
        </p:txBody>
      </p:sp>
    </p:spTree>
    <p:extLst>
      <p:ext uri="{BB962C8B-B14F-4D97-AF65-F5344CB8AC3E}">
        <p14:creationId xmlns:p14="http://schemas.microsoft.com/office/powerpoint/2010/main" val="263226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more critical finding is generalization between tasks. Here we see strong correlations in accuracy between tasks as well as in response time.</a:t>
            </a:r>
          </a:p>
          <a:p>
            <a:endParaRPr lang="en-US" dirty="0"/>
          </a:p>
          <a:p>
            <a:r>
              <a:rPr lang="en-US" dirty="0"/>
              <a:t>This means that despite task demands, people remain consistent.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994218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correlations indicate that people make systematic errors and biases for individual stimuli between these tasks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154245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very compelling finding is in this 3x3 matrix, which shows that response time from discrimination can reliably predict verbal judgment accuracy.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2368262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points towards a stimulus driven generalization between task, duration, and outcome measure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37989293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observed generalization between tasks where the only factor in common was the stimulus set– it follows that we need to unpack what in the images is driving behavior.</a:t>
            </a:r>
          </a:p>
          <a:p>
            <a:endParaRPr lang="en-US" dirty="0"/>
          </a:p>
          <a:p>
            <a:r>
              <a:rPr lang="en-US" dirty="0"/>
              <a:t>To do this we need to calculate these cue values in a systematic way.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6120689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non-comprehensive list of some of the relative depth cues that we have begun to quantify in these scenes, so we can directly test for their utility using our behavioral data. </a:t>
            </a:r>
          </a:p>
          <a:p>
            <a:endParaRPr lang="en-US" dirty="0"/>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took an algorithmic approach so that cue values are quantified without bias.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Specifically, we have developed an algorithm that recovers the real world dimensions of each pixel and calculates the surface area of each pixel in the image, resulting in output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measure of surface area is extremely useful for assessing the impact of visible ground plane for example. Familiar size however is harder to quantify without real world size of the objects. Surface area in this method is affected by occlusion, which widely varies in these scenes. The next step is to create a database with 3D models of scenes, so that we have the real world size. Or we could convince IKEA to let us take images of their show rooms, since they know the size of all the items they are selling. </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4121727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comparison to our stimuli, if we go back to our astronaut example </a:t>
            </a:r>
          </a:p>
          <a:p>
            <a:r>
              <a:rPr lang="en-US" dirty="0"/>
              <a:t>We have so little semantic information </a:t>
            </a:r>
          </a:p>
          <a:p>
            <a:r>
              <a:rPr lang="en-US" dirty="0"/>
              <a:t>All of us, </a:t>
            </a:r>
            <a:r>
              <a:rPr lang="en-US" dirty="0" err="1"/>
              <a:t>im</a:t>
            </a:r>
            <a:r>
              <a:rPr lang="en-US" dirty="0"/>
              <a:t> assuming, are unfamiliar with the moon and have no reference frame for the familiar size of these objects – so id guess there would be a lot of variability in responses. </a:t>
            </a:r>
          </a:p>
          <a:p>
            <a:endParaRPr lang="en-US" dirty="0"/>
          </a:p>
          <a:p>
            <a:r>
              <a:rPr lang="en-US" dirty="0"/>
              <a:t>But I hope I have convinced you that this </a:t>
            </a:r>
            <a:r>
              <a:rPr lang="en-US" dirty="0" err="1"/>
              <a:t>variabililty</a:t>
            </a:r>
            <a:r>
              <a:rPr lang="en-US" dirty="0"/>
              <a:t> and error is at the crux of understanding human spatial perception. It is therefore critical that we test spatial perception in scenes that we navigate on a daily basis so we can predict errors that may be made. </a:t>
            </a:r>
          </a:p>
        </p:txBody>
      </p:sp>
      <p:sp>
        <p:nvSpPr>
          <p:cNvPr id="4" name="Slide Number Placeholder 3"/>
          <p:cNvSpPr>
            <a:spLocks noGrp="1"/>
          </p:cNvSpPr>
          <p:nvPr>
            <p:ph type="sldNum" sz="quarter" idx="5"/>
          </p:nvPr>
        </p:nvSpPr>
        <p:spPr/>
        <p:txBody>
          <a:bodyPr/>
          <a:lstStyle/>
          <a:p>
            <a:fld id="{7101A92E-6ADC-7A4A-BE34-9217B288BD0B}" type="slidenum">
              <a:rPr lang="en-US" smtClean="0"/>
              <a:t>47</a:t>
            </a:fld>
            <a:endParaRPr lang="en-US"/>
          </a:p>
        </p:txBody>
      </p:sp>
    </p:spTree>
    <p:extLst>
      <p:ext uri="{BB962C8B-B14F-4D97-AF65-F5344CB8AC3E}">
        <p14:creationId xmlns:p14="http://schemas.microsoft.com/office/powerpoint/2010/main" val="1726550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precisely why we need this quantification of behavior in multiple tasks, paired with unbiased, algorithmic quantifications of depth cues.</a:t>
            </a:r>
          </a:p>
          <a:p>
            <a:endParaRPr lang="en-US" dirty="0"/>
          </a:p>
          <a:p>
            <a:endParaRPr lang="en-US" dirty="0"/>
          </a:p>
          <a:p>
            <a:endParaRPr lang="en-US" dirty="0"/>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first aim was to test if people can reliably judge distance in pictured scenes using two canonical distance perception paradigms, that have not been use extensively in picture perception.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1959421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have computer models that can generate accurate depth maps – but now we have the capability to develop a model that represents human spatial perception, including our biases so that we can predict error reliably.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this method can be used to test any number of global or local scene features in any number of scenes, giving us important  insight into human visual perception.</a:t>
            </a:r>
            <a:endParaRPr lang="en-US" dirty="0">
              <a:sym typeface="Wingdings" pitchFamily="2" charset="2"/>
            </a:endParaRPr>
          </a:p>
          <a:p>
            <a:endParaRPr lang="en-US" dirty="0">
              <a:effectLst/>
            </a:endParaRPr>
          </a:p>
          <a:p>
            <a:pPr marL="742950" lvl="1" indent="-285750">
              <a:buFont typeface="Arial" panose="020B0604020202020204" pitchFamily="34" charset="0"/>
              <a:buChar char="•"/>
            </a:pPr>
            <a:r>
              <a:rPr lang="en-US" dirty="0">
                <a:effectLst/>
                <a:latin typeface="Helvetica Neue" panose="02000503000000020004" pitchFamily="2" charset="0"/>
              </a:rPr>
              <a:t>Lots of human models use data from </a:t>
            </a:r>
            <a:r>
              <a:rPr lang="en-US" b="1" dirty="0">
                <a:effectLst/>
                <a:latin typeface="Helvetica Neue" panose="02000503000000020004" pitchFamily="2" charset="0"/>
              </a:rPr>
              <a:t>ideal</a:t>
            </a:r>
            <a:r>
              <a:rPr lang="en-US" dirty="0">
                <a:effectLst/>
                <a:latin typeface="Helvetica Neue" panose="02000503000000020004" pitchFamily="2" charset="0"/>
              </a:rPr>
              <a:t> conditions, which do not generalize as well to other contexts </a:t>
            </a:r>
          </a:p>
          <a:p>
            <a:pPr marL="1143000" lvl="2" indent="-228600">
              <a:buFont typeface="Arial" panose="020B0604020202020204" pitchFamily="34" charset="0"/>
              <a:buChar char="•"/>
            </a:pPr>
            <a:r>
              <a:rPr lang="en-US" dirty="0">
                <a:effectLst/>
                <a:latin typeface="Helvetica Neue" panose="02000503000000020004" pitchFamily="2" charset="0"/>
              </a:rPr>
              <a:t>Since we are using brief glimpse at various durations, our models account for varying levels of difficulty </a:t>
            </a:r>
          </a:p>
          <a:p>
            <a:pPr marL="742950" lvl="1" indent="-285750">
              <a:buFont typeface="Arial" panose="020B0604020202020204" pitchFamily="34" charset="0"/>
              <a:buChar char="•"/>
            </a:pPr>
            <a:r>
              <a:rPr lang="en-US" dirty="0">
                <a:effectLst/>
                <a:latin typeface="Helvetica Neue" panose="02000503000000020004" pitchFamily="2" charset="0"/>
              </a:rPr>
              <a:t>Many models characterize representations specific to a task </a:t>
            </a:r>
          </a:p>
          <a:p>
            <a:pPr marL="1143000" lvl="2" indent="-228600">
              <a:buFont typeface="Arial" panose="020B0604020202020204" pitchFamily="34" charset="0"/>
              <a:buChar char="•"/>
            </a:pPr>
            <a:r>
              <a:rPr lang="en-US" dirty="0">
                <a:effectLst/>
                <a:latin typeface="Helvetica Neue" panose="02000503000000020004" pitchFamily="2" charset="0"/>
              </a:rPr>
              <a:t>Our model is resilient to difference in task demand </a:t>
            </a:r>
          </a:p>
          <a:p>
            <a:pPr marL="742950" lvl="1" indent="-285750">
              <a:buFont typeface="Arial" panose="020B0604020202020204" pitchFamily="34" charset="0"/>
              <a:buChar char="•"/>
            </a:pPr>
            <a:r>
              <a:rPr lang="en-US" dirty="0">
                <a:effectLst/>
                <a:latin typeface="Helvetica Neue" panose="02000503000000020004" pitchFamily="2" charset="0"/>
              </a:rPr>
              <a:t>Characterization of human error </a:t>
            </a:r>
          </a:p>
          <a:p>
            <a:pPr marL="1143000" lvl="2" indent="-228600">
              <a:buFont typeface="Arial" panose="020B0604020202020204" pitchFamily="34" charset="0"/>
              <a:buChar char="•"/>
            </a:pPr>
            <a:r>
              <a:rPr lang="en-US" dirty="0">
                <a:effectLst/>
                <a:latin typeface="Helvetica Neue" panose="02000503000000020004" pitchFamily="2" charset="0"/>
              </a:rPr>
              <a:t>Flexible framework for quantifying and predicting error that can be translated to evaluating population differences (autism, age, gender) and different perceptual tasks </a:t>
            </a:r>
          </a:p>
          <a:p>
            <a:pPr marL="685800" lvl="1" indent="-228600">
              <a:buFont typeface="Arial" panose="020B0604020202020204" pitchFamily="34" charset="0"/>
              <a:buChar char="•"/>
            </a:pPr>
            <a:endParaRPr lang="en-US" dirty="0">
              <a:effectLst/>
              <a:latin typeface="Helvetica Neue" panose="02000503000000020004" pitchFamily="2" charset="0"/>
            </a:endParaRPr>
          </a:p>
          <a:p>
            <a:pPr marL="685800" lvl="1" indent="-228600">
              <a:buFont typeface="Arial" panose="020B0604020202020204" pitchFamily="34" charset="0"/>
              <a:buChar cha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51</a:t>
            </a:fld>
            <a:endParaRPr lang="en-US"/>
          </a:p>
        </p:txBody>
      </p:sp>
    </p:spTree>
    <p:extLst>
      <p:ext uri="{BB962C8B-B14F-4D97-AF65-F5344CB8AC3E}">
        <p14:creationId xmlns:p14="http://schemas.microsoft.com/office/powerpoint/2010/main" val="326339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55</a:t>
            </a:fld>
            <a:endParaRPr lang="en-US"/>
          </a:p>
        </p:txBody>
      </p:sp>
    </p:spTree>
    <p:extLst>
      <p:ext uri="{BB962C8B-B14F-4D97-AF65-F5344CB8AC3E}">
        <p14:creationId xmlns:p14="http://schemas.microsoft.com/office/powerpoint/2010/main" val="1828444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61</a:t>
            </a:fld>
            <a:endParaRPr lang="en-US"/>
          </a:p>
        </p:txBody>
      </p:sp>
    </p:spTree>
    <p:extLst>
      <p:ext uri="{BB962C8B-B14F-4D97-AF65-F5344CB8AC3E}">
        <p14:creationId xmlns:p14="http://schemas.microsoft.com/office/powerpoint/2010/main" val="3864324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62</a:t>
            </a:fld>
            <a:endParaRPr lang="en-US"/>
          </a:p>
        </p:txBody>
      </p:sp>
    </p:spTree>
    <p:extLst>
      <p:ext uri="{BB962C8B-B14F-4D97-AF65-F5344CB8AC3E}">
        <p14:creationId xmlns:p14="http://schemas.microsoft.com/office/powerpoint/2010/main" val="35056807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biases we have and errors we make when we encounter scenes are at the crux of our understanding of human depth perception. </a:t>
            </a:r>
          </a:p>
          <a:p>
            <a:endParaRPr lang="en-US" dirty="0"/>
          </a:p>
          <a:p>
            <a:r>
              <a:rPr lang="en-US" dirty="0"/>
              <a:t>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268972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7261791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6249342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925804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4241268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Kinect depth map is used to get the ground truth depth for a high contrast target that is placed in the vertical midline of the image. </a:t>
            </a:r>
          </a:p>
          <a:p>
            <a:endParaRPr lang="en-US" dirty="0"/>
          </a:p>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4007069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studies that identified these cues as facilitating depth perception, were conducted in the </a:t>
            </a:r>
            <a:r>
              <a:rPr lang="en-US" sz="1200" kern="1200" dirty="0" err="1">
                <a:solidFill>
                  <a:schemeClr val="tx1"/>
                </a:solidFill>
                <a:effectLst/>
                <a:latin typeface="+mn-lt"/>
                <a:ea typeface="+mn-ea"/>
                <a:cs typeface="+mn-cs"/>
              </a:rPr>
              <a:t>raerl</a:t>
            </a:r>
            <a:r>
              <a:rPr lang="en-US" sz="1200" kern="1200" dirty="0">
                <a:solidFill>
                  <a:schemeClr val="tx1"/>
                </a:solidFill>
                <a:effectLst/>
                <a:latin typeface="+mn-lt"/>
                <a:ea typeface="+mn-ea"/>
                <a:cs typeface="+mn-cs"/>
              </a:rPr>
              <a:t> world. But what happens when we only have pictorial cues available? When we view a 2D image, oculomotor cues return flatness, which changes the weighting of cues when comparing the real world to pictures.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18821854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2549775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pictures makes it possible to show people a large number of diverse scenes, that is not logistically possible in the real world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 the SUN RGBD database, which has many different scene categories.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notably, each image in the database is taken with a Kinect sensor, giving us ground truth depth information.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REMOVE THIS KINECT IMAGE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9534130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this we leveraged object segmentation data included in the SUN-RGBD database. </a:t>
            </a:r>
          </a:p>
          <a:p>
            <a:endParaRPr lang="en-US" dirty="0"/>
          </a:p>
          <a:p>
            <a:endParaRPr lang="en-US" dirty="0"/>
          </a:p>
          <a:p>
            <a:endParaRPr lang="en-US" dirty="0"/>
          </a:p>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133030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what object each pixel belongs to we can quantify many cues.</a:t>
            </a:r>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614839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7115133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Specifically, we have developed an algorithm that calculates the real world surface area of each pixel in the image, resulting in output like this</a:t>
            </a:r>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1098186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r>
              <a:rPr lang="en-US" dirty="0"/>
              <a:t>With a measure of size for each object we can assess the impact of the ground plane, a cue known to be important in real world </a:t>
            </a:r>
            <a:r>
              <a:rPr lang="en-US" dirty="0" err="1"/>
              <a:t>environemtns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37058121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amount of visible and inferred ground plane tagged, we can compare this to the behavioral data</a:t>
            </a:r>
          </a:p>
          <a:p>
            <a:endParaRPr lang="en-US" dirty="0"/>
          </a:p>
          <a:p>
            <a:endParaRPr lang="en-US" dirty="0"/>
          </a:p>
          <a:p>
            <a:endParaRPr lang="en-US" dirty="0"/>
          </a:p>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694966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can create a dictionary of canonical size for familiar objects in the scene such as chairs. </a:t>
            </a:r>
          </a:p>
          <a:p>
            <a:endParaRPr lang="en-US" dirty="0"/>
          </a:p>
          <a:p>
            <a:endParaRPr lang="en-US" dirty="0"/>
          </a:p>
          <a:p>
            <a:endParaRPr lang="en-US" dirty="0"/>
          </a:p>
          <a:p>
            <a:endParaRPr lang="en-US" dirty="0"/>
          </a:p>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886921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tested if behavior generalized for images across tasks and people, so we could ensure behavior is not driven task demands.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3201367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180925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Scenes are heterogeneous - meaning the cues available in each scene will vary greatly. We can directly characterize the relative utility of depth cues by relating behavioral judgments to algorithmic quantifications of pictorial cues.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91198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our data was collected on Mechanical Turk, allowing us to collect a large amount of data in as little as 2 weeks. All analyses and designs were pre-registered on OSF as well.</a:t>
            </a:r>
          </a:p>
          <a:p>
            <a:endParaRPr lang="en-US" dirty="0"/>
          </a:p>
          <a:p>
            <a:r>
              <a:rPr lang="en-US" dirty="0"/>
              <a:t>For the verbal estimate task people saw an image at either 125 250 or 1000 ms and were then asked ‘how far away is the target’. The duration manipulation allowed us to assess the temporal evolution of spatial processing. </a:t>
            </a:r>
          </a:p>
          <a:p>
            <a:endParaRPr lang="en-US" dirty="0"/>
          </a:p>
          <a:p>
            <a:r>
              <a:rPr lang="en-US" dirty="0"/>
              <a:t>- We know that extended viewing enables a depth representation that is more elaborate. In fact it could provide structure for integrating incoming information or guide attention more efficiently to informative parts of the scene. </a:t>
            </a:r>
          </a:p>
          <a:p>
            <a:r>
              <a:rPr lang="en-US" dirty="0"/>
              <a:t>- Not all scenes have the same amount of cues, and some cues will be accessible later – so we need to be able to adapt. </a:t>
            </a:r>
          </a:p>
          <a:p>
            <a:endParaRPr lang="en-US" dirty="0"/>
          </a:p>
        </p:txBody>
      </p:sp>
      <p:sp>
        <p:nvSpPr>
          <p:cNvPr id="4" name="Slide Number Placeholder 3"/>
          <p:cNvSpPr>
            <a:spLocks noGrp="1"/>
          </p:cNvSpPr>
          <p:nvPr>
            <p:ph type="sldNum" sz="quarter" idx="5"/>
          </p:nvPr>
        </p:nvSpPr>
        <p:spPr/>
        <p:txBody>
          <a:bodyPr/>
          <a:lstStyle/>
          <a:p>
            <a:fld id="{7101A92E-6ADC-7A4A-BE34-9217B288BD0B}" type="slidenum">
              <a:rPr lang="en-US" smtClean="0"/>
              <a:t>9</a:t>
            </a:fld>
            <a:endParaRPr lang="en-US"/>
          </a:p>
        </p:txBody>
      </p:sp>
    </p:spTree>
    <p:extLst>
      <p:ext uri="{BB962C8B-B14F-4D97-AF65-F5344CB8AC3E}">
        <p14:creationId xmlns:p14="http://schemas.microsoft.com/office/powerpoint/2010/main" val="3717912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911D-F2F0-A949-B5D8-9308FC1D21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E3E1A-8897-C24D-90D2-45425A170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A1B337-8A71-3F48-BA95-4C3F6314AC73}"/>
              </a:ext>
            </a:extLst>
          </p:cNvPr>
          <p:cNvSpPr>
            <a:spLocks noGrp="1"/>
          </p:cNvSpPr>
          <p:nvPr>
            <p:ph type="dt" sz="half" idx="10"/>
          </p:nvPr>
        </p:nvSpPr>
        <p:spPr/>
        <p:txBody>
          <a:bodyPr/>
          <a:lstStyle/>
          <a:p>
            <a:fld id="{66DE117F-B758-794A-B1D9-946DF3CFCEAE}" type="datetime1">
              <a:rPr lang="en-US" smtClean="0"/>
              <a:t>2/16/23</a:t>
            </a:fld>
            <a:endParaRPr lang="en-US"/>
          </a:p>
        </p:txBody>
      </p:sp>
      <p:sp>
        <p:nvSpPr>
          <p:cNvPr id="5" name="Footer Placeholder 4">
            <a:extLst>
              <a:ext uri="{FF2B5EF4-FFF2-40B4-BE49-F238E27FC236}">
                <a16:creationId xmlns:a16="http://schemas.microsoft.com/office/drawing/2014/main" id="{1C606B03-2CC7-AE46-9047-5544C111A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AE9D68-4D29-7041-98F1-0ECF90957ADC}"/>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8174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9E7-BD6C-AD4B-A774-A4698E25D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754631-1C5F-C642-B68B-13FAF75A4E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57E3B-2041-894B-976D-F61F4824B654}"/>
              </a:ext>
            </a:extLst>
          </p:cNvPr>
          <p:cNvSpPr>
            <a:spLocks noGrp="1"/>
          </p:cNvSpPr>
          <p:nvPr>
            <p:ph type="dt" sz="half" idx="10"/>
          </p:nvPr>
        </p:nvSpPr>
        <p:spPr/>
        <p:txBody>
          <a:bodyPr/>
          <a:lstStyle/>
          <a:p>
            <a:fld id="{ED61B052-E8D5-D140-90D5-64EC28317E38}" type="datetime1">
              <a:rPr lang="en-US" smtClean="0"/>
              <a:t>2/16/23</a:t>
            </a:fld>
            <a:endParaRPr lang="en-US"/>
          </a:p>
        </p:txBody>
      </p:sp>
      <p:sp>
        <p:nvSpPr>
          <p:cNvPr id="5" name="Footer Placeholder 4">
            <a:extLst>
              <a:ext uri="{FF2B5EF4-FFF2-40B4-BE49-F238E27FC236}">
                <a16:creationId xmlns:a16="http://schemas.microsoft.com/office/drawing/2014/main" id="{837631C2-1FCD-E641-B07B-E31B24E6D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7D57D-9F0E-9D4E-B0CC-4B18D78B74F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41742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E64912-2175-CC4E-BA3D-E28D9C19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19523-50B7-364D-8110-B19292B0BB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1AECD-9DF9-3F4A-8ECC-4F7143BFCC9A}"/>
              </a:ext>
            </a:extLst>
          </p:cNvPr>
          <p:cNvSpPr>
            <a:spLocks noGrp="1"/>
          </p:cNvSpPr>
          <p:nvPr>
            <p:ph type="dt" sz="half" idx="10"/>
          </p:nvPr>
        </p:nvSpPr>
        <p:spPr/>
        <p:txBody>
          <a:bodyPr/>
          <a:lstStyle/>
          <a:p>
            <a:fld id="{140B1633-7F2D-8B47-A0D3-23E8645DFF89}" type="datetime1">
              <a:rPr lang="en-US" smtClean="0"/>
              <a:t>2/16/23</a:t>
            </a:fld>
            <a:endParaRPr lang="en-US"/>
          </a:p>
        </p:txBody>
      </p:sp>
      <p:sp>
        <p:nvSpPr>
          <p:cNvPr id="5" name="Footer Placeholder 4">
            <a:extLst>
              <a:ext uri="{FF2B5EF4-FFF2-40B4-BE49-F238E27FC236}">
                <a16:creationId xmlns:a16="http://schemas.microsoft.com/office/drawing/2014/main" id="{C40B1203-05A4-8047-8FEC-39D1CC36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7D8ECC-28E4-064E-ACB1-B48EDE3C99B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746458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C73E-3C8C-874D-B6F3-32E0238CE7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6E263-ECA6-0042-99FB-363AB3CDF2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EB24BD-8A21-7C42-9907-760C8792A6F8}"/>
              </a:ext>
            </a:extLst>
          </p:cNvPr>
          <p:cNvSpPr>
            <a:spLocks noGrp="1"/>
          </p:cNvSpPr>
          <p:nvPr>
            <p:ph type="dt" sz="half" idx="10"/>
          </p:nvPr>
        </p:nvSpPr>
        <p:spPr/>
        <p:txBody>
          <a:bodyPr/>
          <a:lstStyle/>
          <a:p>
            <a:fld id="{9E927BCD-06E2-7049-A7DB-F0D7B973D5A9}" type="datetime1">
              <a:rPr lang="en-US" smtClean="0"/>
              <a:t>2/16/23</a:t>
            </a:fld>
            <a:endParaRPr lang="en-US"/>
          </a:p>
        </p:txBody>
      </p:sp>
      <p:sp>
        <p:nvSpPr>
          <p:cNvPr id="5" name="Footer Placeholder 4">
            <a:extLst>
              <a:ext uri="{FF2B5EF4-FFF2-40B4-BE49-F238E27FC236}">
                <a16:creationId xmlns:a16="http://schemas.microsoft.com/office/drawing/2014/main" id="{C74503A6-2880-1C47-8036-2DE092980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705BE7-E4A0-F54B-B1AF-794B9E2E726D}"/>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100245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566A0-5AA0-914E-BD38-3A245A0D3B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352E2D-E65A-F140-B120-BA5E8D3B81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43149-8335-A24D-976A-32247DAD9E8F}"/>
              </a:ext>
            </a:extLst>
          </p:cNvPr>
          <p:cNvSpPr>
            <a:spLocks noGrp="1"/>
          </p:cNvSpPr>
          <p:nvPr>
            <p:ph type="dt" sz="half" idx="10"/>
          </p:nvPr>
        </p:nvSpPr>
        <p:spPr/>
        <p:txBody>
          <a:bodyPr/>
          <a:lstStyle/>
          <a:p>
            <a:fld id="{76D28FCF-584C-E34F-87B0-4D9A0761EAEC}" type="datetime1">
              <a:rPr lang="en-US" smtClean="0"/>
              <a:t>2/16/23</a:t>
            </a:fld>
            <a:endParaRPr lang="en-US"/>
          </a:p>
        </p:txBody>
      </p:sp>
      <p:sp>
        <p:nvSpPr>
          <p:cNvPr id="5" name="Footer Placeholder 4">
            <a:extLst>
              <a:ext uri="{FF2B5EF4-FFF2-40B4-BE49-F238E27FC236}">
                <a16:creationId xmlns:a16="http://schemas.microsoft.com/office/drawing/2014/main" id="{60B7CF65-1929-284A-B2DF-D86FA7654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938E9-DD6D-0D43-A948-E544E2F4CD46}"/>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00895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5F710-C88E-4F4B-B6F8-449CF4C523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7E0329-AFAE-4A4A-B1D4-6CA31BB0F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FF81AD-A3D7-FE44-9DF8-1777AAB350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A44E98-19A3-1942-84C5-EF7010D8A323}"/>
              </a:ext>
            </a:extLst>
          </p:cNvPr>
          <p:cNvSpPr>
            <a:spLocks noGrp="1"/>
          </p:cNvSpPr>
          <p:nvPr>
            <p:ph type="dt" sz="half" idx="10"/>
          </p:nvPr>
        </p:nvSpPr>
        <p:spPr/>
        <p:txBody>
          <a:bodyPr/>
          <a:lstStyle/>
          <a:p>
            <a:fld id="{3FF443AD-B676-6644-8C2F-082E718F1505}" type="datetime1">
              <a:rPr lang="en-US" smtClean="0"/>
              <a:t>2/16/23</a:t>
            </a:fld>
            <a:endParaRPr lang="en-US"/>
          </a:p>
        </p:txBody>
      </p:sp>
      <p:sp>
        <p:nvSpPr>
          <p:cNvPr id="6" name="Footer Placeholder 5">
            <a:extLst>
              <a:ext uri="{FF2B5EF4-FFF2-40B4-BE49-F238E27FC236}">
                <a16:creationId xmlns:a16="http://schemas.microsoft.com/office/drawing/2014/main" id="{386134EF-A49F-F446-8E28-A721460FF3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9BBB94-2FE9-E64C-AADE-3F4D461B6D17}"/>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194615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CA5-C671-9143-97F8-4DE58F0462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81511B-52F4-BC41-8060-5278884A7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2F470-63F1-F043-8BCB-62029F091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262684-C8A4-F84D-B2E3-D5FF27FA3D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24C725-0E8C-CC4A-BFA3-B2CE6844BFB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E4F161-5FA2-7345-ACA1-082DFDD2F984}"/>
              </a:ext>
            </a:extLst>
          </p:cNvPr>
          <p:cNvSpPr>
            <a:spLocks noGrp="1"/>
          </p:cNvSpPr>
          <p:nvPr>
            <p:ph type="dt" sz="half" idx="10"/>
          </p:nvPr>
        </p:nvSpPr>
        <p:spPr/>
        <p:txBody>
          <a:bodyPr/>
          <a:lstStyle/>
          <a:p>
            <a:fld id="{9613D1EF-F53C-CB4B-9334-FA8C71161B12}" type="datetime1">
              <a:rPr lang="en-US" smtClean="0"/>
              <a:t>2/16/23</a:t>
            </a:fld>
            <a:endParaRPr lang="en-US"/>
          </a:p>
        </p:txBody>
      </p:sp>
      <p:sp>
        <p:nvSpPr>
          <p:cNvPr id="8" name="Footer Placeholder 7">
            <a:extLst>
              <a:ext uri="{FF2B5EF4-FFF2-40B4-BE49-F238E27FC236}">
                <a16:creationId xmlns:a16="http://schemas.microsoft.com/office/drawing/2014/main" id="{927C08A3-5838-B541-BB16-DB868E4859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EAAD43-A5D9-F84B-AA0E-286E2D5B05F3}"/>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334630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807DF-0557-7144-8D9E-7990227ADF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B5007-6634-3549-9895-51182AE4594E}"/>
              </a:ext>
            </a:extLst>
          </p:cNvPr>
          <p:cNvSpPr>
            <a:spLocks noGrp="1"/>
          </p:cNvSpPr>
          <p:nvPr>
            <p:ph type="dt" sz="half" idx="10"/>
          </p:nvPr>
        </p:nvSpPr>
        <p:spPr/>
        <p:txBody>
          <a:bodyPr/>
          <a:lstStyle/>
          <a:p>
            <a:fld id="{229FC4AD-EA7C-054E-A96B-A2208D6A7C87}" type="datetime1">
              <a:rPr lang="en-US" smtClean="0"/>
              <a:t>2/16/23</a:t>
            </a:fld>
            <a:endParaRPr lang="en-US"/>
          </a:p>
        </p:txBody>
      </p:sp>
      <p:sp>
        <p:nvSpPr>
          <p:cNvPr id="4" name="Footer Placeholder 3">
            <a:extLst>
              <a:ext uri="{FF2B5EF4-FFF2-40B4-BE49-F238E27FC236}">
                <a16:creationId xmlns:a16="http://schemas.microsoft.com/office/drawing/2014/main" id="{A548933D-0133-4E45-971B-9190510BD2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C3DDFB-C33E-0E40-B557-368A973BBFF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54573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12E18D-31F9-2A42-A8E5-E7D87C406600}"/>
              </a:ext>
            </a:extLst>
          </p:cNvPr>
          <p:cNvSpPr>
            <a:spLocks noGrp="1"/>
          </p:cNvSpPr>
          <p:nvPr>
            <p:ph type="dt" sz="half" idx="10"/>
          </p:nvPr>
        </p:nvSpPr>
        <p:spPr/>
        <p:txBody>
          <a:bodyPr/>
          <a:lstStyle/>
          <a:p>
            <a:fld id="{D2C29B95-D552-8A41-A1EC-279FE83251C0}" type="datetime1">
              <a:rPr lang="en-US" smtClean="0"/>
              <a:t>2/16/23</a:t>
            </a:fld>
            <a:endParaRPr lang="en-US"/>
          </a:p>
        </p:txBody>
      </p:sp>
      <p:sp>
        <p:nvSpPr>
          <p:cNvPr id="3" name="Footer Placeholder 2">
            <a:extLst>
              <a:ext uri="{FF2B5EF4-FFF2-40B4-BE49-F238E27FC236}">
                <a16:creationId xmlns:a16="http://schemas.microsoft.com/office/drawing/2014/main" id="{71430720-4CF7-9347-891D-DD88D7051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9659C6-4E22-8E42-B870-EAF1888AEA3E}"/>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299868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5CB26-31E6-5D4B-BDD1-19E264790D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48B152-73F8-5348-8715-13CF06436A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B6DAC2-7715-4249-8B6E-262BD96F7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556A5-94B7-2040-B70D-92C5400CEEE9}"/>
              </a:ext>
            </a:extLst>
          </p:cNvPr>
          <p:cNvSpPr>
            <a:spLocks noGrp="1"/>
          </p:cNvSpPr>
          <p:nvPr>
            <p:ph type="dt" sz="half" idx="10"/>
          </p:nvPr>
        </p:nvSpPr>
        <p:spPr/>
        <p:txBody>
          <a:bodyPr/>
          <a:lstStyle/>
          <a:p>
            <a:fld id="{F2CA0DD1-709B-9947-AEEB-81A7753D90CC}" type="datetime1">
              <a:rPr lang="en-US" smtClean="0"/>
              <a:t>2/16/23</a:t>
            </a:fld>
            <a:endParaRPr lang="en-US"/>
          </a:p>
        </p:txBody>
      </p:sp>
      <p:sp>
        <p:nvSpPr>
          <p:cNvPr id="6" name="Footer Placeholder 5">
            <a:extLst>
              <a:ext uri="{FF2B5EF4-FFF2-40B4-BE49-F238E27FC236}">
                <a16:creationId xmlns:a16="http://schemas.microsoft.com/office/drawing/2014/main" id="{5283CF6A-FD41-EE48-B988-379F32151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CEEAC2-7196-B24C-99F5-BB3DA001B645}"/>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10541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D536-252C-C344-8187-09970B546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DE680-C22D-7B44-96F0-15647B441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BB969B-52A2-1C4E-8061-01B290142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74B087-D1EA-B344-A5DC-58249432AE66}"/>
              </a:ext>
            </a:extLst>
          </p:cNvPr>
          <p:cNvSpPr>
            <a:spLocks noGrp="1"/>
          </p:cNvSpPr>
          <p:nvPr>
            <p:ph type="dt" sz="half" idx="10"/>
          </p:nvPr>
        </p:nvSpPr>
        <p:spPr/>
        <p:txBody>
          <a:bodyPr/>
          <a:lstStyle/>
          <a:p>
            <a:fld id="{7B49424B-0831-3444-97BA-D6DEEC3DF735}" type="datetime1">
              <a:rPr lang="en-US" smtClean="0"/>
              <a:t>2/16/23</a:t>
            </a:fld>
            <a:endParaRPr lang="en-US"/>
          </a:p>
        </p:txBody>
      </p:sp>
      <p:sp>
        <p:nvSpPr>
          <p:cNvPr id="6" name="Footer Placeholder 5">
            <a:extLst>
              <a:ext uri="{FF2B5EF4-FFF2-40B4-BE49-F238E27FC236}">
                <a16:creationId xmlns:a16="http://schemas.microsoft.com/office/drawing/2014/main" id="{369CF8BD-E9DD-424E-993B-EE8F28D53D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63E84-454E-EF4B-9696-D2A546EF1419}"/>
              </a:ext>
            </a:extLst>
          </p:cNvPr>
          <p:cNvSpPr>
            <a:spLocks noGrp="1"/>
          </p:cNvSpPr>
          <p:nvPr>
            <p:ph type="sldNum" sz="quarter" idx="12"/>
          </p:nvPr>
        </p:nvSpPr>
        <p:spPr/>
        <p:txBody>
          <a:bodyPr/>
          <a:lstStyle/>
          <a:p>
            <a:fld id="{282FA824-67CB-0344-83DA-D2477F5AE6A1}" type="slidenum">
              <a:rPr lang="en-US" smtClean="0"/>
              <a:t>‹#›</a:t>
            </a:fld>
            <a:endParaRPr lang="en-US"/>
          </a:p>
        </p:txBody>
      </p:sp>
    </p:spTree>
    <p:extLst>
      <p:ext uri="{BB962C8B-B14F-4D97-AF65-F5344CB8AC3E}">
        <p14:creationId xmlns:p14="http://schemas.microsoft.com/office/powerpoint/2010/main" val="4284551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33EA0A-3832-0F43-B09F-6C6588D61C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ABE29C-ED3C-2947-9A28-3F1C1C86FC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81EDC-E6F0-7544-ABE7-69B6D2156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5F18D-DD35-924E-A9B9-5E7AC872673E}" type="datetime1">
              <a:rPr lang="en-US" smtClean="0"/>
              <a:t>2/16/23</a:t>
            </a:fld>
            <a:endParaRPr lang="en-US"/>
          </a:p>
        </p:txBody>
      </p:sp>
      <p:sp>
        <p:nvSpPr>
          <p:cNvPr id="5" name="Footer Placeholder 4">
            <a:extLst>
              <a:ext uri="{FF2B5EF4-FFF2-40B4-BE49-F238E27FC236}">
                <a16:creationId xmlns:a16="http://schemas.microsoft.com/office/drawing/2014/main" id="{753D5256-A477-E040-A7E2-F2F558550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BAE116-E65A-6344-A94E-7A35E06B73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FA824-67CB-0344-83DA-D2477F5AE6A1}" type="slidenum">
              <a:rPr lang="en-US" smtClean="0"/>
              <a:t>‹#›</a:t>
            </a:fld>
            <a:endParaRPr lang="en-US"/>
          </a:p>
        </p:txBody>
      </p:sp>
    </p:spTree>
    <p:extLst>
      <p:ext uri="{BB962C8B-B14F-4D97-AF65-F5344CB8AC3E}">
        <p14:creationId xmlns:p14="http://schemas.microsoft.com/office/powerpoint/2010/main" val="1098543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9.tif"/><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52.svg"/><Relationship Id="rId11" Type="http://schemas.openxmlformats.org/officeDocument/2006/relationships/image" Target="../media/image7.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0.jpg"/></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95.jpg"/><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76794C1D-8864-251A-46CF-274F13202F52}"/>
              </a:ext>
            </a:extLst>
          </p:cNvPr>
          <p:cNvSpPr/>
          <p:nvPr/>
        </p:nvSpPr>
        <p:spPr>
          <a:xfrm>
            <a:off x="601578" y="-2067"/>
            <a:ext cx="11590422" cy="5977197"/>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3E73CA-9ADF-A7FA-F857-9BD439370AEE}"/>
              </a:ext>
            </a:extLst>
          </p:cNvPr>
          <p:cNvSpPr/>
          <p:nvPr/>
        </p:nvSpPr>
        <p:spPr>
          <a:xfrm>
            <a:off x="0" y="-2067"/>
            <a:ext cx="601579" cy="5709195"/>
          </a:xfrm>
          <a:prstGeom prst="rect">
            <a:avLst/>
          </a:prstGeom>
          <a:solidFill>
            <a:srgbClr val="598C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B3B21-8B5C-1A47-9C20-998041837987}"/>
              </a:ext>
            </a:extLst>
          </p:cNvPr>
          <p:cNvSpPr>
            <a:spLocks noGrp="1"/>
          </p:cNvSpPr>
          <p:nvPr>
            <p:ph type="ctrTitle"/>
          </p:nvPr>
        </p:nvSpPr>
        <p:spPr>
          <a:xfrm>
            <a:off x="604519" y="702863"/>
            <a:ext cx="10977078" cy="2726137"/>
          </a:xfrm>
        </p:spPr>
        <p:txBody>
          <a:bodyPr>
            <a:noAutofit/>
          </a:bodyPr>
          <a:lstStyle/>
          <a:p>
            <a:pPr>
              <a:lnSpc>
                <a:spcPct val="100000"/>
              </a:lnSpc>
              <a:spcAft>
                <a:spcPts val="1800"/>
              </a:spcAft>
            </a:pPr>
            <a:r>
              <a:rPr lang="en-US" b="1" dirty="0"/>
              <a:t>A Novel Generalization between </a:t>
            </a:r>
            <a:br>
              <a:rPr lang="en-US" b="1" dirty="0"/>
            </a:br>
            <a:r>
              <a:rPr lang="en-US" b="1" dirty="0"/>
              <a:t>Verbal Estimates and Perceptual Discrimination of 3D Space </a:t>
            </a:r>
          </a:p>
        </p:txBody>
      </p:sp>
      <p:sp>
        <p:nvSpPr>
          <p:cNvPr id="3" name="Subtitle 2">
            <a:extLst>
              <a:ext uri="{FF2B5EF4-FFF2-40B4-BE49-F238E27FC236}">
                <a16:creationId xmlns:a16="http://schemas.microsoft.com/office/drawing/2014/main" id="{368FF093-6D40-0F44-BBBA-34B06B4F812B}"/>
              </a:ext>
            </a:extLst>
          </p:cNvPr>
          <p:cNvSpPr>
            <a:spLocks noGrp="1"/>
          </p:cNvSpPr>
          <p:nvPr>
            <p:ph type="subTitle" idx="1"/>
          </p:nvPr>
        </p:nvSpPr>
        <p:spPr>
          <a:xfrm>
            <a:off x="-35823" y="3553316"/>
            <a:ext cx="12191999" cy="920426"/>
          </a:xfrm>
        </p:spPr>
        <p:txBody>
          <a:bodyPr>
            <a:noAutofit/>
          </a:bodyPr>
          <a:lstStyle/>
          <a:p>
            <a:pPr>
              <a:lnSpc>
                <a:spcPct val="100000"/>
              </a:lnSpc>
            </a:pPr>
            <a:r>
              <a:rPr lang="en-US" sz="2500" dirty="0"/>
              <a:t>Prachi Mahableshwarkar</a:t>
            </a:r>
            <a:r>
              <a:rPr lang="en-US" sz="2500" baseline="30000" dirty="0"/>
              <a:t>1</a:t>
            </a:r>
            <a:r>
              <a:rPr lang="en-US" sz="2500" dirty="0"/>
              <a:t>, Lindsay Houck</a:t>
            </a:r>
            <a:r>
              <a:rPr lang="en-US" sz="2500" baseline="30000" dirty="0"/>
              <a:t>2</a:t>
            </a:r>
            <a:r>
              <a:rPr lang="en-US" sz="2500" dirty="0"/>
              <a:t>, Dwight Kravitz</a:t>
            </a:r>
            <a:r>
              <a:rPr lang="en-US" sz="2500" baseline="30000" dirty="0"/>
              <a:t>1</a:t>
            </a:r>
            <a:r>
              <a:rPr lang="en-US" sz="2500" dirty="0"/>
              <a:t>, John Philbeck</a:t>
            </a:r>
            <a:r>
              <a:rPr lang="en-US" sz="2500" baseline="30000" dirty="0"/>
              <a:t>1</a:t>
            </a:r>
            <a:endParaRPr lang="en-US" sz="2500" dirty="0"/>
          </a:p>
          <a:p>
            <a:pPr>
              <a:lnSpc>
                <a:spcPct val="100000"/>
              </a:lnSpc>
            </a:pPr>
            <a:r>
              <a:rPr lang="en-US" sz="2200" baseline="30000" dirty="0"/>
              <a:t>1 </a:t>
            </a:r>
            <a:r>
              <a:rPr lang="en-US" sz="2200" dirty="0"/>
              <a:t>Psychological and Brain Sciences, The George Washington University, </a:t>
            </a:r>
            <a:r>
              <a:rPr lang="en-US" sz="2200" baseline="30000" dirty="0"/>
              <a:t>2 </a:t>
            </a:r>
            <a:r>
              <a:rPr lang="en-US" sz="2200" dirty="0"/>
              <a:t>Bates College</a:t>
            </a:r>
          </a:p>
          <a:p>
            <a:pPr>
              <a:lnSpc>
                <a:spcPct val="100000"/>
              </a:lnSpc>
            </a:pPr>
            <a:endParaRPr lang="en-US" sz="2200" dirty="0"/>
          </a:p>
          <a:p>
            <a:pPr>
              <a:lnSpc>
                <a:spcPct val="100000"/>
              </a:lnSpc>
            </a:pPr>
            <a:r>
              <a:rPr lang="en-US" sz="1800" dirty="0"/>
              <a:t>Psychonomic Society 2022</a:t>
            </a:r>
          </a:p>
        </p:txBody>
      </p:sp>
      <p:sp>
        <p:nvSpPr>
          <p:cNvPr id="7" name="Rectangle 6">
            <a:extLst>
              <a:ext uri="{FF2B5EF4-FFF2-40B4-BE49-F238E27FC236}">
                <a16:creationId xmlns:a16="http://schemas.microsoft.com/office/drawing/2014/main" id="{52A108A0-2F27-8C2E-559D-038C301F81C2}"/>
              </a:ext>
            </a:extLst>
          </p:cNvPr>
          <p:cNvSpPr/>
          <p:nvPr/>
        </p:nvSpPr>
        <p:spPr>
          <a:xfrm>
            <a:off x="0" y="5518485"/>
            <a:ext cx="12192000" cy="17789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2041BB3-331F-2ED6-3860-519DD0F8F80C}"/>
              </a:ext>
            </a:extLst>
          </p:cNvPr>
          <p:cNvPicPr>
            <a:picLocks noChangeAspect="1"/>
          </p:cNvPicPr>
          <p:nvPr/>
        </p:nvPicPr>
        <p:blipFill rotWithShape="1">
          <a:blip r:embed="rId3"/>
          <a:srcRect r="49209"/>
          <a:stretch/>
        </p:blipFill>
        <p:spPr>
          <a:xfrm>
            <a:off x="10555767" y="5513082"/>
            <a:ext cx="1380156" cy="1245331"/>
          </a:xfrm>
          <a:prstGeom prst="rect">
            <a:avLst/>
          </a:prstGeom>
        </p:spPr>
      </p:pic>
      <p:pic>
        <p:nvPicPr>
          <p:cNvPr id="6" name="Picture 5">
            <a:extLst>
              <a:ext uri="{FF2B5EF4-FFF2-40B4-BE49-F238E27FC236}">
                <a16:creationId xmlns:a16="http://schemas.microsoft.com/office/drawing/2014/main" id="{6C94194A-0C45-2584-DEB7-63121BAC1A36}"/>
              </a:ext>
            </a:extLst>
          </p:cNvPr>
          <p:cNvPicPr>
            <a:picLocks noChangeAspect="1"/>
          </p:cNvPicPr>
          <p:nvPr/>
        </p:nvPicPr>
        <p:blipFill>
          <a:blip r:embed="rId4"/>
          <a:stretch>
            <a:fillRect/>
          </a:stretch>
        </p:blipFill>
        <p:spPr>
          <a:xfrm>
            <a:off x="145951" y="5666860"/>
            <a:ext cx="3092666" cy="1399431"/>
          </a:xfrm>
          <a:prstGeom prst="rect">
            <a:avLst/>
          </a:prstGeom>
        </p:spPr>
      </p:pic>
      <p:sp>
        <p:nvSpPr>
          <p:cNvPr id="8" name="TextBox 7">
            <a:extLst>
              <a:ext uri="{FF2B5EF4-FFF2-40B4-BE49-F238E27FC236}">
                <a16:creationId xmlns:a16="http://schemas.microsoft.com/office/drawing/2014/main" id="{3CF2A656-041E-5FEB-D964-20F55719F75B}"/>
              </a:ext>
            </a:extLst>
          </p:cNvPr>
          <p:cNvSpPr txBox="1"/>
          <p:nvPr/>
        </p:nvSpPr>
        <p:spPr>
          <a:xfrm>
            <a:off x="10445641" y="6784328"/>
            <a:ext cx="1600408" cy="400110"/>
          </a:xfrm>
          <a:prstGeom prst="rect">
            <a:avLst/>
          </a:prstGeom>
          <a:noFill/>
        </p:spPr>
        <p:txBody>
          <a:bodyPr wrap="square" rtlCol="0">
            <a:spAutoFit/>
          </a:bodyPr>
          <a:lstStyle/>
          <a:p>
            <a:pPr algn="ctr"/>
            <a:r>
              <a:rPr lang="en-US" sz="2000" dirty="0"/>
              <a:t>BCS </a:t>
            </a:r>
            <a:r>
              <a:rPr lang="en-US" dirty="0"/>
              <a:t>2022572</a:t>
            </a:r>
          </a:p>
        </p:txBody>
      </p:sp>
    </p:spTree>
    <p:extLst>
      <p:ext uri="{BB962C8B-B14F-4D97-AF65-F5344CB8AC3E}">
        <p14:creationId xmlns:p14="http://schemas.microsoft.com/office/powerpoint/2010/main" val="3789586887"/>
      </p:ext>
    </p:extLst>
  </p:cSld>
  <p:clrMapOvr>
    <a:masterClrMapping/>
  </p:clrMapOvr>
  <mc:AlternateContent xmlns:mc="http://schemas.openxmlformats.org/markup-compatibility/2006" xmlns:p14="http://schemas.microsoft.com/office/powerpoint/2010/main">
    <mc:Choice Requires="p14">
      <p:transition spd="slow" p14:dur="2000" advTm="9380"/>
    </mc:Choice>
    <mc:Fallback xmlns="">
      <p:transition spd="slow" advTm="93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sp>
        <p:nvSpPr>
          <p:cNvPr id="19" name="Rounded Rectangle 18">
            <a:extLst>
              <a:ext uri="{FF2B5EF4-FFF2-40B4-BE49-F238E27FC236}">
                <a16:creationId xmlns:a16="http://schemas.microsoft.com/office/drawing/2014/main" id="{1056C01C-818A-614B-9AE4-F186A58A2540}"/>
              </a:ext>
            </a:extLst>
          </p:cNvPr>
          <p:cNvSpPr/>
          <p:nvPr/>
        </p:nvSpPr>
        <p:spPr>
          <a:xfrm>
            <a:off x="314065" y="3346513"/>
            <a:ext cx="2975403" cy="9398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lang="en-US" sz="1600" dirty="0">
                <a:solidFill>
                  <a:schemeClr val="tx1"/>
                </a:solidFill>
              </a:rPr>
              <a:t>Identical stimulus set </a:t>
            </a:r>
          </a:p>
          <a:p>
            <a:pPr marL="342900" indent="-342900">
              <a:buFont typeface="+mj-lt"/>
              <a:buAutoNum type="arabicPeriod"/>
            </a:pPr>
            <a:r>
              <a:rPr lang="en-US" sz="1600" dirty="0">
                <a:solidFill>
                  <a:schemeClr val="tx1"/>
                </a:solidFill>
              </a:rPr>
              <a:t>Matched trial orders across task </a:t>
            </a:r>
          </a:p>
          <a:p>
            <a:pPr marL="342900" indent="-342900">
              <a:buFont typeface="+mj-lt"/>
              <a:buAutoNum type="arabicPeriod"/>
            </a:pPr>
            <a:r>
              <a:rPr lang="en-US" sz="1600" dirty="0">
                <a:solidFill>
                  <a:schemeClr val="tx1"/>
                </a:solidFill>
              </a:rPr>
              <a:t>Independent participants</a:t>
            </a:r>
          </a:p>
        </p:txBody>
      </p:sp>
      <p:sp>
        <p:nvSpPr>
          <p:cNvPr id="14" name="Rectangle 13">
            <a:extLst>
              <a:ext uri="{FF2B5EF4-FFF2-40B4-BE49-F238E27FC236}">
                <a16:creationId xmlns:a16="http://schemas.microsoft.com/office/drawing/2014/main" id="{756B18AC-D105-3945-8129-2682A23110EA}"/>
              </a:ext>
            </a:extLst>
          </p:cNvPr>
          <p:cNvSpPr/>
          <p:nvPr/>
        </p:nvSpPr>
        <p:spPr>
          <a:xfrm>
            <a:off x="78463" y="2948113"/>
            <a:ext cx="3350834" cy="1771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D51A35F4-2803-C646-8249-F188E824A9AD}"/>
              </a:ext>
            </a:extLst>
          </p:cNvPr>
          <p:cNvSpPr/>
          <p:nvPr/>
        </p:nvSpPr>
        <p:spPr>
          <a:xfrm>
            <a:off x="151207" y="4440024"/>
            <a:ext cx="3142917" cy="1973253"/>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7160DAEE-C16D-9C46-8882-B27A023C4AAA}"/>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92CCAB0-22B8-7D9A-6D22-945516B8F659}"/>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6" name="TextBox 5">
            <a:extLst>
              <a:ext uri="{FF2B5EF4-FFF2-40B4-BE49-F238E27FC236}">
                <a16:creationId xmlns:a16="http://schemas.microsoft.com/office/drawing/2014/main" id="{D6E207B3-BF77-079A-B61B-298B920F9DB4}"/>
              </a:ext>
            </a:extLst>
          </p:cNvPr>
          <p:cNvSpPr txBox="1"/>
          <p:nvPr/>
        </p:nvSpPr>
        <p:spPr>
          <a:xfrm>
            <a:off x="343314" y="4578848"/>
            <a:ext cx="2597493" cy="1569660"/>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Tree>
    <p:extLst>
      <p:ext uri="{BB962C8B-B14F-4D97-AF65-F5344CB8AC3E}">
        <p14:creationId xmlns:p14="http://schemas.microsoft.com/office/powerpoint/2010/main" val="3349603442"/>
      </p:ext>
    </p:extLst>
  </p:cSld>
  <p:clrMapOvr>
    <a:masterClrMapping/>
  </p:clrMapOvr>
  <mc:AlternateContent xmlns:mc="http://schemas.openxmlformats.org/markup-compatibility/2006" xmlns:p14="http://schemas.microsoft.com/office/powerpoint/2010/main">
    <mc:Choice Requires="p14">
      <p:transition spd="slow" p14:dur="2000" advTm="61416"/>
    </mc:Choice>
    <mc:Fallback xmlns="">
      <p:transition spd="slow" advTm="6141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9" name="Picture 8">
            <a:extLst>
              <a:ext uri="{FF2B5EF4-FFF2-40B4-BE49-F238E27FC236}">
                <a16:creationId xmlns:a16="http://schemas.microsoft.com/office/drawing/2014/main" id="{1AB055F9-C3A6-4E43-8EBA-6F64E9F7AA2C}"/>
              </a:ext>
            </a:extLst>
          </p:cNvPr>
          <p:cNvPicPr>
            <a:picLocks noChangeAspect="1"/>
          </p:cNvPicPr>
          <p:nvPr/>
        </p:nvPicPr>
        <p:blipFill>
          <a:blip r:embed="rId4"/>
          <a:stretch>
            <a:fillRect/>
          </a:stretch>
        </p:blipFill>
        <p:spPr>
          <a:xfrm>
            <a:off x="3486763" y="2726485"/>
            <a:ext cx="8593979" cy="3940200"/>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5"/>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6"/>
          <a:stretch>
            <a:fillRect/>
          </a:stretch>
        </p:blipFill>
        <p:spPr>
          <a:xfrm>
            <a:off x="11049000" y="560848"/>
            <a:ext cx="1064537" cy="545357"/>
          </a:xfrm>
          <a:prstGeom prst="rect">
            <a:avLst/>
          </a:prstGeom>
        </p:spPr>
      </p:pic>
      <p:grpSp>
        <p:nvGrpSpPr>
          <p:cNvPr id="13" name="Group 12">
            <a:extLst>
              <a:ext uri="{FF2B5EF4-FFF2-40B4-BE49-F238E27FC236}">
                <a16:creationId xmlns:a16="http://schemas.microsoft.com/office/drawing/2014/main" id="{AF293812-1614-E54C-A223-87FFC0ED7F36}"/>
              </a:ext>
            </a:extLst>
          </p:cNvPr>
          <p:cNvGrpSpPr/>
          <p:nvPr/>
        </p:nvGrpSpPr>
        <p:grpSpPr>
          <a:xfrm>
            <a:off x="151207" y="1106206"/>
            <a:ext cx="3142924" cy="5307073"/>
            <a:chOff x="3059796" y="991227"/>
            <a:chExt cx="2487559" cy="5012139"/>
          </a:xfrm>
        </p:grpSpPr>
        <p:sp>
          <p:nvSpPr>
            <p:cNvPr id="14" name="Rounded Rectangle 13">
              <a:extLst>
                <a:ext uri="{FF2B5EF4-FFF2-40B4-BE49-F238E27FC236}">
                  <a16:creationId xmlns:a16="http://schemas.microsoft.com/office/drawing/2014/main" id="{82E70F16-0E80-7D4E-AFA3-58E2A0C770B7}"/>
                </a:ext>
              </a:extLst>
            </p:cNvPr>
            <p:cNvSpPr/>
            <p:nvPr/>
          </p:nvSpPr>
          <p:spPr>
            <a:xfrm>
              <a:off x="3059802" y="991227"/>
              <a:ext cx="2487553" cy="3299895"/>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5110B5FF-C083-4144-A1BE-3E86C7C665A3}"/>
                </a:ext>
              </a:extLst>
            </p:cNvPr>
            <p:cNvSpPr/>
            <p:nvPr/>
          </p:nvSpPr>
          <p:spPr>
            <a:xfrm>
              <a:off x="3059796" y="2626277"/>
              <a:ext cx="2487553" cy="3377089"/>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61609E9-C579-6643-96BF-58B941F181D1}"/>
                </a:ext>
              </a:extLst>
            </p:cNvPr>
            <p:cNvSpPr txBox="1"/>
            <p:nvPr/>
          </p:nvSpPr>
          <p:spPr>
            <a:xfrm>
              <a:off x="3211845" y="1102717"/>
              <a:ext cx="2183452" cy="1482428"/>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
          <p:nvSpPr>
            <p:cNvPr id="22" name="TextBox 21">
              <a:extLst>
                <a:ext uri="{FF2B5EF4-FFF2-40B4-BE49-F238E27FC236}">
                  <a16:creationId xmlns:a16="http://schemas.microsoft.com/office/drawing/2014/main" id="{E1CFBBF0-C046-5D43-B678-7558DD0CE5E3}"/>
                </a:ext>
              </a:extLst>
            </p:cNvPr>
            <p:cNvSpPr txBox="1"/>
            <p:nvPr/>
          </p:nvSpPr>
          <p:spPr>
            <a:xfrm>
              <a:off x="3211845" y="4402613"/>
              <a:ext cx="2055862" cy="1482428"/>
            </a:xfrm>
            <a:prstGeom prst="rect">
              <a:avLst/>
            </a:prstGeom>
            <a:noFill/>
          </p:spPr>
          <p:txBody>
            <a:bodyPr wrap="square" rtlCol="0">
              <a:spAutoFit/>
            </a:bodyPr>
            <a:lstStyle/>
            <a:p>
              <a:r>
                <a:rPr lang="en-US" sz="2400" dirty="0"/>
                <a:t>Discrimination </a:t>
              </a:r>
              <a:endParaRPr lang="en-US"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78 trials </a:t>
              </a:r>
            </a:p>
            <a:p>
              <a:pPr marL="342900" indent="-342900">
                <a:buSzPct val="80000"/>
                <a:buFont typeface="Wingdings" pitchFamily="2" charset="2"/>
                <a:buChar char="Ø"/>
              </a:pPr>
              <a:r>
                <a:rPr lang="en-US" dirty="0"/>
                <a:t>Keypress (‘z’ or ‘m’) </a:t>
              </a:r>
            </a:p>
          </p:txBody>
        </p:sp>
        <p:sp>
          <p:nvSpPr>
            <p:cNvPr id="23" name="Rounded Rectangle 22">
              <a:extLst>
                <a:ext uri="{FF2B5EF4-FFF2-40B4-BE49-F238E27FC236}">
                  <a16:creationId xmlns:a16="http://schemas.microsoft.com/office/drawing/2014/main" id="{E43440A1-B8EE-2846-B585-94297FF3E5C3}"/>
                </a:ext>
              </a:extLst>
            </p:cNvPr>
            <p:cNvSpPr/>
            <p:nvPr/>
          </p:nvSpPr>
          <p:spPr>
            <a:xfrm>
              <a:off x="3211845" y="2948264"/>
              <a:ext cx="2183452"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Shared</a:t>
              </a:r>
            </a:p>
            <a:p>
              <a:pPr marL="342900" indent="-342900">
                <a:buFont typeface="+mj-lt"/>
                <a:buAutoNum type="arabicPeriod"/>
              </a:pPr>
              <a:r>
                <a:rPr lang="en-US" dirty="0">
                  <a:solidFill>
                    <a:schemeClr val="tx1"/>
                  </a:solidFill>
                </a:rPr>
                <a:t>Identical stimulus set </a:t>
              </a:r>
            </a:p>
            <a:p>
              <a:pPr marL="342900" indent="-342900">
                <a:buFont typeface="+mj-lt"/>
                <a:buAutoNum type="arabicPeriod"/>
              </a:pPr>
              <a:r>
                <a:rPr lang="en-US" dirty="0">
                  <a:solidFill>
                    <a:schemeClr val="tx1"/>
                  </a:solidFill>
                </a:rPr>
                <a:t>Independent participants, task, and duration</a:t>
              </a:r>
            </a:p>
          </p:txBody>
        </p:sp>
      </p:grpSp>
    </p:spTree>
    <p:extLst>
      <p:ext uri="{BB962C8B-B14F-4D97-AF65-F5344CB8AC3E}">
        <p14:creationId xmlns:p14="http://schemas.microsoft.com/office/powerpoint/2010/main" val="3253831173"/>
      </p:ext>
    </p:extLst>
  </p:cSld>
  <p:clrMapOvr>
    <a:masterClrMapping/>
  </p:clrMapOvr>
  <mc:AlternateContent xmlns:mc="http://schemas.openxmlformats.org/markup-compatibility/2006" xmlns:p14="http://schemas.microsoft.com/office/powerpoint/2010/main">
    <mc:Choice Requires="p14">
      <p:transition spd="slow" p14:dur="2000" advTm="20770"/>
    </mc:Choice>
    <mc:Fallback xmlns="">
      <p:transition spd="slow" advTm="2077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grpSp>
        <p:nvGrpSpPr>
          <p:cNvPr id="68" name="Group 67">
            <a:extLst>
              <a:ext uri="{FF2B5EF4-FFF2-40B4-BE49-F238E27FC236}">
                <a16:creationId xmlns:a16="http://schemas.microsoft.com/office/drawing/2014/main" id="{8A7CB63F-AC49-0079-E56E-B39884E904F3}"/>
              </a:ext>
            </a:extLst>
          </p:cNvPr>
          <p:cNvGrpSpPr/>
          <p:nvPr/>
        </p:nvGrpSpPr>
        <p:grpSpPr>
          <a:xfrm>
            <a:off x="223384" y="1150583"/>
            <a:ext cx="4099261" cy="4060442"/>
            <a:chOff x="223384" y="1150583"/>
            <a:chExt cx="4099261" cy="4060442"/>
          </a:xfrm>
        </p:grpSpPr>
        <p:pic>
          <p:nvPicPr>
            <p:cNvPr id="67" name="Picture 66" descr="Chart, scatter chart&#10;&#10;Description automatically generated">
              <a:extLst>
                <a:ext uri="{FF2B5EF4-FFF2-40B4-BE49-F238E27FC236}">
                  <a16:creationId xmlns:a16="http://schemas.microsoft.com/office/drawing/2014/main" id="{9F39CFC9-F5B1-FF51-A6C8-A30CE97CC4CC}"/>
                </a:ext>
              </a:extLst>
            </p:cNvPr>
            <p:cNvPicPr>
              <a:picLocks noChangeAspect="1"/>
            </p:cNvPicPr>
            <p:nvPr/>
          </p:nvPicPr>
          <p:blipFill>
            <a:blip r:embed="rId3"/>
            <a:stretch>
              <a:fillRect/>
            </a:stretch>
          </p:blipFill>
          <p:spPr>
            <a:xfrm>
              <a:off x="223384" y="1150583"/>
              <a:ext cx="4099261" cy="4060442"/>
            </a:xfrm>
            <a:prstGeom prst="rect">
              <a:avLst/>
            </a:prstGeom>
          </p:spPr>
        </p:pic>
        <p:sp>
          <p:nvSpPr>
            <p:cNvPr id="65" name="Rectangle 64">
              <a:extLst>
                <a:ext uri="{FF2B5EF4-FFF2-40B4-BE49-F238E27FC236}">
                  <a16:creationId xmlns:a16="http://schemas.microsoft.com/office/drawing/2014/main" id="{1DA5EC0F-059A-835A-D0F4-1B7C1A2D0E15}"/>
                </a:ext>
              </a:extLst>
            </p:cNvPr>
            <p:cNvSpPr/>
            <p:nvPr/>
          </p:nvSpPr>
          <p:spPr>
            <a:xfrm>
              <a:off x="888274" y="1150583"/>
              <a:ext cx="3434371" cy="3552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2080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2" name="Picture 1" descr="Chart, scatter chart&#10;&#10;Description automatically generated">
            <a:extLst>
              <a:ext uri="{FF2B5EF4-FFF2-40B4-BE49-F238E27FC236}">
                <a16:creationId xmlns:a16="http://schemas.microsoft.com/office/drawing/2014/main" id="{1CB18B7D-C2E2-CD14-74E2-B53B52815B88}"/>
              </a:ext>
            </a:extLst>
          </p:cNvPr>
          <p:cNvPicPr>
            <a:picLocks noChangeAspect="1"/>
          </p:cNvPicPr>
          <p:nvPr/>
        </p:nvPicPr>
        <p:blipFill>
          <a:blip r:embed="rId3"/>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191191459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 name="Picture 2" descr="Chart, scatter chart&#10;&#10;Description automatically generated">
            <a:extLst>
              <a:ext uri="{FF2B5EF4-FFF2-40B4-BE49-F238E27FC236}">
                <a16:creationId xmlns:a16="http://schemas.microsoft.com/office/drawing/2014/main" id="{44168BD2-358A-A12F-B59E-C3382D72B018}"/>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5" name="Picture 4" descr="Chart, scatter chart&#10;&#10;Description automatically generated">
            <a:extLst>
              <a:ext uri="{FF2B5EF4-FFF2-40B4-BE49-F238E27FC236}">
                <a16:creationId xmlns:a16="http://schemas.microsoft.com/office/drawing/2014/main" id="{D9337445-BD61-9778-3961-22A018B28E17}"/>
              </a:ext>
            </a:extLst>
          </p:cNvPr>
          <p:cNvPicPr>
            <a:picLocks noChangeAspect="1"/>
          </p:cNvPicPr>
          <p:nvPr/>
        </p:nvPicPr>
        <p:blipFill>
          <a:blip r:embed="rId4"/>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3878645151"/>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dirty="0"/>
              <a:t>Linear Model of Individual Stimuli </a:t>
            </a:r>
          </a:p>
        </p:txBody>
      </p:sp>
      <p:pic>
        <p:nvPicPr>
          <p:cNvPr id="38" name="Picture 37" descr="Chart, scatter chart&#10;&#10;Description automatically generated">
            <a:extLst>
              <a:ext uri="{FF2B5EF4-FFF2-40B4-BE49-F238E27FC236}">
                <a16:creationId xmlns:a16="http://schemas.microsoft.com/office/drawing/2014/main" id="{E8CD56EE-B786-109D-C514-0F8DB878A071}"/>
              </a:ext>
            </a:extLst>
          </p:cNvPr>
          <p:cNvPicPr>
            <a:picLocks noChangeAspect="1"/>
          </p:cNvPicPr>
          <p:nvPr/>
        </p:nvPicPr>
        <p:blipFill rotWithShape="1">
          <a:blip r:embed="rId3"/>
          <a:srcRect l="6660"/>
          <a:stretch/>
        </p:blipFill>
        <p:spPr>
          <a:xfrm>
            <a:off x="4319373" y="1150583"/>
            <a:ext cx="3826257" cy="4060442"/>
          </a:xfrm>
          <a:prstGeom prst="rect">
            <a:avLst/>
          </a:prstGeom>
        </p:spPr>
      </p:pic>
      <p:pic>
        <p:nvPicPr>
          <p:cNvPr id="62" name="Picture 61" descr="Chart, scatter chart&#10;&#10;Description automatically generated">
            <a:extLst>
              <a:ext uri="{FF2B5EF4-FFF2-40B4-BE49-F238E27FC236}">
                <a16:creationId xmlns:a16="http://schemas.microsoft.com/office/drawing/2014/main" id="{1CA225AC-A264-9B10-4F98-0882FAD7061E}"/>
              </a:ext>
            </a:extLst>
          </p:cNvPr>
          <p:cNvPicPr>
            <a:picLocks noChangeAspect="1"/>
          </p:cNvPicPr>
          <p:nvPr/>
        </p:nvPicPr>
        <p:blipFill rotWithShape="1">
          <a:blip r:embed="rId4"/>
          <a:srcRect l="6660"/>
          <a:stretch/>
        </p:blipFill>
        <p:spPr>
          <a:xfrm>
            <a:off x="8142358" y="1150583"/>
            <a:ext cx="3826257" cy="4060442"/>
          </a:xfrm>
          <a:prstGeom prst="rect">
            <a:avLst/>
          </a:prstGeom>
        </p:spPr>
      </p:pic>
      <p:pic>
        <p:nvPicPr>
          <p:cNvPr id="64" name="Picture 63" descr="Chart, scatter chart&#10;&#10;Description automatically generated">
            <a:extLst>
              <a:ext uri="{FF2B5EF4-FFF2-40B4-BE49-F238E27FC236}">
                <a16:creationId xmlns:a16="http://schemas.microsoft.com/office/drawing/2014/main" id="{BDCCDD87-F304-B322-F5A8-11303CF91F14}"/>
              </a:ext>
            </a:extLst>
          </p:cNvPr>
          <p:cNvPicPr>
            <a:picLocks noChangeAspect="1"/>
          </p:cNvPicPr>
          <p:nvPr/>
        </p:nvPicPr>
        <p:blipFill>
          <a:blip r:embed="rId5"/>
          <a:stretch>
            <a:fillRect/>
          </a:stretch>
        </p:blipFill>
        <p:spPr>
          <a:xfrm>
            <a:off x="223384" y="1150583"/>
            <a:ext cx="4099261" cy="4060442"/>
          </a:xfrm>
          <a:prstGeom prst="rect">
            <a:avLst/>
          </a:prstGeom>
        </p:spPr>
      </p:pic>
    </p:spTree>
    <p:extLst>
      <p:ext uri="{BB962C8B-B14F-4D97-AF65-F5344CB8AC3E}">
        <p14:creationId xmlns:p14="http://schemas.microsoft.com/office/powerpoint/2010/main" val="678350414"/>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7FFD90-577D-9253-AD0A-6B110C99F716}"/>
              </a:ext>
            </a:extLst>
          </p:cNvPr>
          <p:cNvPicPr>
            <a:picLocks noChangeAspect="1"/>
          </p:cNvPicPr>
          <p:nvPr/>
        </p:nvPicPr>
        <p:blipFill>
          <a:blip r:embed="rId3"/>
          <a:stretch>
            <a:fillRect/>
          </a:stretch>
        </p:blipFill>
        <p:spPr>
          <a:xfrm>
            <a:off x="7872702" y="1159050"/>
            <a:ext cx="4086844" cy="4048142"/>
          </a:xfrm>
          <a:prstGeom prst="rect">
            <a:avLst/>
          </a:prstGeom>
        </p:spPr>
      </p:pic>
      <p:sp>
        <p:nvSpPr>
          <p:cNvPr id="9" name="Title 1">
            <a:extLst>
              <a:ext uri="{FF2B5EF4-FFF2-40B4-BE49-F238E27FC236}">
                <a16:creationId xmlns:a16="http://schemas.microsoft.com/office/drawing/2014/main" id="{71CA35C3-1BA9-5442-B960-F0962DC6CD35}"/>
              </a:ext>
            </a:extLst>
          </p:cNvPr>
          <p:cNvSpPr>
            <a:spLocks noGrp="1"/>
          </p:cNvSpPr>
          <p:nvPr>
            <p:ph type="title"/>
          </p:nvPr>
        </p:nvSpPr>
        <p:spPr>
          <a:xfrm>
            <a:off x="223384" y="244809"/>
            <a:ext cx="10515600" cy="657559"/>
          </a:xfrm>
        </p:spPr>
        <p:txBody>
          <a:bodyPr>
            <a:normAutofit fontScale="90000"/>
          </a:bodyPr>
          <a:lstStyle/>
          <a:p>
            <a:r>
              <a:rPr lang="en-US" b="1"/>
              <a:t>Linear Model of Individual Stimuli </a:t>
            </a:r>
            <a:endParaRPr lang="en-US" b="1" dirty="0"/>
          </a:p>
        </p:txBody>
      </p:sp>
      <p:pic>
        <p:nvPicPr>
          <p:cNvPr id="3" name="Picture 2" descr="A desk and chair in a room&#10;&#10;Description automatically generated with medium confidence">
            <a:extLst>
              <a:ext uri="{FF2B5EF4-FFF2-40B4-BE49-F238E27FC236}">
                <a16:creationId xmlns:a16="http://schemas.microsoft.com/office/drawing/2014/main" id="{C8D3F00A-1882-8A68-4FAF-1FCDEBDDCAA1}"/>
              </a:ext>
            </a:extLst>
          </p:cNvPr>
          <p:cNvPicPr>
            <a:picLocks noChangeAspect="1"/>
          </p:cNvPicPr>
          <p:nvPr/>
        </p:nvPicPr>
        <p:blipFill>
          <a:blip r:embed="rId4"/>
          <a:stretch>
            <a:fillRect/>
          </a:stretch>
        </p:blipFill>
        <p:spPr>
          <a:xfrm>
            <a:off x="4049643" y="3995542"/>
            <a:ext cx="3259668" cy="2366608"/>
          </a:xfrm>
          <a:prstGeom prst="rect">
            <a:avLst/>
          </a:prstGeom>
        </p:spPr>
      </p:pic>
      <p:pic>
        <p:nvPicPr>
          <p:cNvPr id="5" name="Picture 4" descr="A picture containing floor, indoor, wall, room&#10;&#10;Description automatically generated">
            <a:extLst>
              <a:ext uri="{FF2B5EF4-FFF2-40B4-BE49-F238E27FC236}">
                <a16:creationId xmlns:a16="http://schemas.microsoft.com/office/drawing/2014/main" id="{55966AC3-9EDB-36AC-797D-44386B4F09FD}"/>
              </a:ext>
            </a:extLst>
          </p:cNvPr>
          <p:cNvPicPr>
            <a:picLocks noChangeAspect="1"/>
          </p:cNvPicPr>
          <p:nvPr/>
        </p:nvPicPr>
        <p:blipFill>
          <a:blip r:embed="rId5"/>
          <a:stretch>
            <a:fillRect/>
          </a:stretch>
        </p:blipFill>
        <p:spPr>
          <a:xfrm>
            <a:off x="620957" y="1448757"/>
            <a:ext cx="3259668" cy="2366608"/>
          </a:xfrm>
          <a:prstGeom prst="rect">
            <a:avLst/>
          </a:prstGeom>
        </p:spPr>
      </p:pic>
      <p:pic>
        <p:nvPicPr>
          <p:cNvPr id="7" name="Picture 6" descr="A picture containing text, indoor, floor, area&#10;&#10;Description automatically generated">
            <a:extLst>
              <a:ext uri="{FF2B5EF4-FFF2-40B4-BE49-F238E27FC236}">
                <a16:creationId xmlns:a16="http://schemas.microsoft.com/office/drawing/2014/main" id="{7B9378E1-DDCE-55A2-CCC7-AACAD6224C7A}"/>
              </a:ext>
            </a:extLst>
          </p:cNvPr>
          <p:cNvPicPr>
            <a:picLocks noChangeAspect="1"/>
          </p:cNvPicPr>
          <p:nvPr/>
        </p:nvPicPr>
        <p:blipFill>
          <a:blip r:embed="rId6"/>
          <a:stretch>
            <a:fillRect/>
          </a:stretch>
        </p:blipFill>
        <p:spPr>
          <a:xfrm>
            <a:off x="620957" y="4027721"/>
            <a:ext cx="3259668" cy="2366608"/>
          </a:xfrm>
          <a:prstGeom prst="rect">
            <a:avLst/>
          </a:prstGeom>
        </p:spPr>
      </p:pic>
      <p:pic>
        <p:nvPicPr>
          <p:cNvPr id="4" name="Picture 3" descr="A kitchen with white cabinets&#10;&#10;Description automatically generated with low confidence">
            <a:extLst>
              <a:ext uri="{FF2B5EF4-FFF2-40B4-BE49-F238E27FC236}">
                <a16:creationId xmlns:a16="http://schemas.microsoft.com/office/drawing/2014/main" id="{EF986055-345D-AD32-86C7-1F7311AEBB23}"/>
              </a:ext>
            </a:extLst>
          </p:cNvPr>
          <p:cNvPicPr>
            <a:picLocks noChangeAspect="1"/>
          </p:cNvPicPr>
          <p:nvPr/>
        </p:nvPicPr>
        <p:blipFill>
          <a:blip r:embed="rId7"/>
          <a:stretch>
            <a:fillRect/>
          </a:stretch>
        </p:blipFill>
        <p:spPr>
          <a:xfrm>
            <a:off x="4049643" y="1448757"/>
            <a:ext cx="3259668" cy="2366608"/>
          </a:xfrm>
          <a:prstGeom prst="rect">
            <a:avLst/>
          </a:prstGeom>
        </p:spPr>
      </p:pic>
    </p:spTree>
    <p:extLst>
      <p:ext uri="{BB962C8B-B14F-4D97-AF65-F5344CB8AC3E}">
        <p14:creationId xmlns:p14="http://schemas.microsoft.com/office/powerpoint/2010/main" val="213167383"/>
      </p:ext>
    </p:extLst>
  </p:cSld>
  <p:clrMapOvr>
    <a:masterClrMapping/>
  </p:clrMapOvr>
  <mc:AlternateContent xmlns:mc="http://schemas.openxmlformats.org/markup-compatibility/2006" xmlns:p14="http://schemas.microsoft.com/office/powerpoint/2010/main">
    <mc:Choice Requires="p14">
      <p:transition spd="slow" p14:dur="2000" advTm="21014"/>
    </mc:Choice>
    <mc:Fallback xmlns="">
      <p:transition spd="slow" advTm="2101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b="1" dirty="0"/>
              <a:t>Discrimination Performance</a:t>
            </a:r>
          </a:p>
        </p:txBody>
      </p:sp>
      <p:pic>
        <p:nvPicPr>
          <p:cNvPr id="4" name="Picture 3">
            <a:extLst>
              <a:ext uri="{FF2B5EF4-FFF2-40B4-BE49-F238E27FC236}">
                <a16:creationId xmlns:a16="http://schemas.microsoft.com/office/drawing/2014/main" id="{9FD1F5BC-B3A6-2A30-1469-16CC1758BBE4}"/>
              </a:ext>
            </a:extLst>
          </p:cNvPr>
          <p:cNvPicPr>
            <a:picLocks noChangeAspect="1"/>
          </p:cNvPicPr>
          <p:nvPr/>
        </p:nvPicPr>
        <p:blipFill>
          <a:blip r:embed="rId3"/>
          <a:stretch>
            <a:fillRect/>
          </a:stretch>
        </p:blipFill>
        <p:spPr>
          <a:xfrm>
            <a:off x="606811" y="1350919"/>
            <a:ext cx="10598240" cy="485912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CDD62F66-5AE1-BE92-1BBD-835B1FC72667}"/>
              </a:ext>
            </a:extLst>
          </p:cNvPr>
          <p:cNvPicPr>
            <a:picLocks noChangeAspect="1"/>
          </p:cNvPicPr>
          <p:nvPr/>
        </p:nvPicPr>
        <p:blipFill>
          <a:blip r:embed="rId4"/>
          <a:stretch>
            <a:fillRect/>
          </a:stretch>
        </p:blipFill>
        <p:spPr>
          <a:xfrm>
            <a:off x="6405032" y="1388537"/>
            <a:ext cx="5334402" cy="5189389"/>
          </a:xfrm>
          <a:prstGeom prst="rect">
            <a:avLst/>
          </a:prstGeom>
        </p:spPr>
      </p:pic>
    </p:spTree>
    <p:extLst>
      <p:ext uri="{BB962C8B-B14F-4D97-AF65-F5344CB8AC3E}">
        <p14:creationId xmlns:p14="http://schemas.microsoft.com/office/powerpoint/2010/main" val="2265765819"/>
      </p:ext>
    </p:extLst>
  </p:cSld>
  <p:clrMapOvr>
    <a:masterClrMapping/>
  </p:clrMapOvr>
  <mc:AlternateContent xmlns:mc="http://schemas.openxmlformats.org/markup-compatibility/2006" xmlns:p14="http://schemas.microsoft.com/office/powerpoint/2010/main">
    <mc:Choice Requires="p14">
      <p:transition spd="slow" p14:dur="2000" advTm="13827"/>
    </mc:Choice>
    <mc:Fallback xmlns="">
      <p:transition spd="slow" advTm="138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4"/>
                                        </p:tgtEl>
                                      </p:cBhvr>
                                      <p:by x="50000" y="50000"/>
                                    </p:animScale>
                                  </p:childTnLst>
                                </p:cTn>
                              </p:par>
                              <p:par>
                                <p:cTn id="7" presetID="0" presetClass="path" presetSubtype="0" accel="50000" decel="50000" fill="hold" nodeType="withEffect">
                                  <p:stCondLst>
                                    <p:cond delay="0"/>
                                  </p:stCondLst>
                                  <p:childTnLst>
                                    <p:animMotion origin="layout" path="M -0.00365 -0.00903 L -0.22735 -0.1588 " pathEditMode="relative" rAng="0" ptsTypes="AA">
                                      <p:cBhvr>
                                        <p:cTn id="8" dur="1000" fill="hold"/>
                                        <p:tgtEl>
                                          <p:spTgt spid="4"/>
                                        </p:tgtEl>
                                        <p:attrNameLst>
                                          <p:attrName>ppt_x</p:attrName>
                                          <p:attrName>ppt_y</p:attrName>
                                        </p:attrNameLst>
                                      </p:cBhvr>
                                      <p:rCtr x="-11185" y="-7500"/>
                                    </p:animMotion>
                                  </p:childTnLst>
                                </p:cTn>
                              </p:par>
                            </p:childTnLst>
                          </p:cTn>
                        </p:par>
                        <p:par>
                          <p:cTn id="9" fill="hold">
                            <p:stCondLst>
                              <p:cond delay="100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F4D07F4-39A2-EF11-D5E6-0D813C615895}"/>
              </a:ext>
            </a:extLst>
          </p:cNvPr>
          <p:cNvGrpSpPr/>
          <p:nvPr/>
        </p:nvGrpSpPr>
        <p:grpSpPr>
          <a:xfrm>
            <a:off x="0" y="4804989"/>
            <a:ext cx="2882389" cy="1667238"/>
            <a:chOff x="0" y="4804989"/>
            <a:chExt cx="2882389" cy="1667238"/>
          </a:xfrm>
        </p:grpSpPr>
        <p:sp>
          <p:nvSpPr>
            <p:cNvPr id="16" name="TextBox 15">
              <a:extLst>
                <a:ext uri="{FF2B5EF4-FFF2-40B4-BE49-F238E27FC236}">
                  <a16:creationId xmlns:a16="http://schemas.microsoft.com/office/drawing/2014/main" id="{C840C09D-08EB-1D6C-6035-E9F51C9D771A}"/>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4" name="Picture 3">
              <a:extLst>
                <a:ext uri="{FF2B5EF4-FFF2-40B4-BE49-F238E27FC236}">
                  <a16:creationId xmlns:a16="http://schemas.microsoft.com/office/drawing/2014/main" id="{BAEDCEFF-BB69-3ED9-1BE2-90AD6D13DE94}"/>
                </a:ext>
              </a:extLst>
            </p:cNvPr>
            <p:cNvPicPr>
              <a:picLocks noChangeAspect="1"/>
            </p:cNvPicPr>
            <p:nvPr/>
          </p:nvPicPr>
          <p:blipFill rotWithShape="1">
            <a:blip r:embed="rId3"/>
            <a:srcRect l="11158" t="45451" r="61045" b="11503"/>
            <a:stretch/>
          </p:blipFill>
          <p:spPr>
            <a:xfrm>
              <a:off x="1288248" y="4804989"/>
              <a:ext cx="1594141" cy="1583936"/>
            </a:xfrm>
            <a:prstGeom prst="rect">
              <a:avLst/>
            </a:prstGeom>
          </p:spPr>
        </p:pic>
      </p:grpSp>
      <p:sp>
        <p:nvSpPr>
          <p:cNvPr id="15" name="TextBox 14">
            <a:extLst>
              <a:ext uri="{FF2B5EF4-FFF2-40B4-BE49-F238E27FC236}">
                <a16:creationId xmlns:a16="http://schemas.microsoft.com/office/drawing/2014/main" id="{ACFB0754-8D30-D3CA-5A78-2A38A93A5E2E}"/>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6" name="Title 1">
            <a:extLst>
              <a:ext uri="{FF2B5EF4-FFF2-40B4-BE49-F238E27FC236}">
                <a16:creationId xmlns:a16="http://schemas.microsoft.com/office/drawing/2014/main" id="{251BCBD3-6C08-AD91-33E6-6A2E6DC267E8}"/>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grpSp>
        <p:nvGrpSpPr>
          <p:cNvPr id="8" name="Group 7">
            <a:extLst>
              <a:ext uri="{FF2B5EF4-FFF2-40B4-BE49-F238E27FC236}">
                <a16:creationId xmlns:a16="http://schemas.microsoft.com/office/drawing/2014/main" id="{CD83467C-70A4-5F17-E18F-B7C89BD7D111}"/>
              </a:ext>
            </a:extLst>
          </p:cNvPr>
          <p:cNvGrpSpPr/>
          <p:nvPr/>
        </p:nvGrpSpPr>
        <p:grpSpPr>
          <a:xfrm>
            <a:off x="72428" y="588044"/>
            <a:ext cx="3997011" cy="4068090"/>
            <a:chOff x="72428" y="736899"/>
            <a:chExt cx="3997011" cy="4068090"/>
          </a:xfrm>
        </p:grpSpPr>
        <p:grpSp>
          <p:nvGrpSpPr>
            <p:cNvPr id="9" name="Group 8">
              <a:extLst>
                <a:ext uri="{FF2B5EF4-FFF2-40B4-BE49-F238E27FC236}">
                  <a16:creationId xmlns:a16="http://schemas.microsoft.com/office/drawing/2014/main" id="{27A37BB4-8D91-4CEE-9F66-0015AF0FC677}"/>
                </a:ext>
              </a:extLst>
            </p:cNvPr>
            <p:cNvGrpSpPr/>
            <p:nvPr/>
          </p:nvGrpSpPr>
          <p:grpSpPr>
            <a:xfrm>
              <a:off x="72428" y="736899"/>
              <a:ext cx="3997011" cy="4068090"/>
              <a:chOff x="72428" y="736899"/>
              <a:chExt cx="3997011" cy="4068090"/>
            </a:xfrm>
          </p:grpSpPr>
          <p:pic>
            <p:nvPicPr>
              <p:cNvPr id="12" name="Picture 11" descr="Chart, scatter chart&#10;&#10;Description automatically generated">
                <a:extLst>
                  <a:ext uri="{FF2B5EF4-FFF2-40B4-BE49-F238E27FC236}">
                    <a16:creationId xmlns:a16="http://schemas.microsoft.com/office/drawing/2014/main" id="{2ABF874D-EB79-84BD-68BF-B1F647EA78B0}"/>
                  </a:ext>
                </a:extLst>
              </p:cNvPr>
              <p:cNvPicPr>
                <a:picLocks noChangeAspect="1"/>
              </p:cNvPicPr>
              <p:nvPr/>
            </p:nvPicPr>
            <p:blipFill>
              <a:blip r:embed="rId4"/>
              <a:stretch>
                <a:fillRect/>
              </a:stretch>
            </p:blipFill>
            <p:spPr>
              <a:xfrm>
                <a:off x="72428" y="745889"/>
                <a:ext cx="3997011" cy="4059100"/>
              </a:xfrm>
              <a:prstGeom prst="rect">
                <a:avLst/>
              </a:prstGeom>
            </p:spPr>
          </p:pic>
          <p:sp>
            <p:nvSpPr>
              <p:cNvPr id="13" name="Rectangle 12">
                <a:extLst>
                  <a:ext uri="{FF2B5EF4-FFF2-40B4-BE49-F238E27FC236}">
                    <a16:creationId xmlns:a16="http://schemas.microsoft.com/office/drawing/2014/main" id="{6821E8D0-A0E7-F46A-1417-43689E8279F3}"/>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40D230F-2761-0645-7B58-DDF707324C10}"/>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spTree>
    <p:extLst>
      <p:ext uri="{BB962C8B-B14F-4D97-AF65-F5344CB8AC3E}">
        <p14:creationId xmlns:p14="http://schemas.microsoft.com/office/powerpoint/2010/main" val="123905950"/>
      </p:ext>
    </p:extLst>
  </p:cSld>
  <p:clrMapOvr>
    <a:masterClrMapping/>
  </p:clrMapOvr>
  <mc:AlternateContent xmlns:mc="http://schemas.openxmlformats.org/markup-compatibility/2006" xmlns:p14="http://schemas.microsoft.com/office/powerpoint/2010/main">
    <mc:Choice Requires="p14">
      <p:transition spd="slow" p14:dur="2000" advTm="16428"/>
    </mc:Choice>
    <mc:Fallback xmlns="">
      <p:transition spd="slow" advTm="1642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38423E2E-4296-8F59-C185-7C9733402993}"/>
              </a:ext>
            </a:extLst>
          </p:cNvPr>
          <p:cNvSpPr>
            <a:spLocks noGrp="1"/>
          </p:cNvSpPr>
          <p:nvPr>
            <p:ph type="title"/>
          </p:nvPr>
        </p:nvSpPr>
        <p:spPr>
          <a:xfrm>
            <a:off x="72428" y="11154"/>
            <a:ext cx="11667006" cy="651433"/>
          </a:xfrm>
        </p:spPr>
        <p:txBody>
          <a:bodyPr>
            <a:normAutofit/>
          </a:bodyPr>
          <a:lstStyle/>
          <a:p>
            <a:r>
              <a:rPr lang="en-US" sz="4000" b="1" dirty="0"/>
              <a:t>Discrimination Performance</a:t>
            </a:r>
          </a:p>
        </p:txBody>
      </p:sp>
      <p:sp>
        <p:nvSpPr>
          <p:cNvPr id="2" name="TextBox 1">
            <a:extLst>
              <a:ext uri="{FF2B5EF4-FFF2-40B4-BE49-F238E27FC236}">
                <a16:creationId xmlns:a16="http://schemas.microsoft.com/office/drawing/2014/main" id="{E25B83B8-0998-8D20-CC6D-87A179608E27}"/>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pic>
        <p:nvPicPr>
          <p:cNvPr id="7" name="Picture 6">
            <a:extLst>
              <a:ext uri="{FF2B5EF4-FFF2-40B4-BE49-F238E27FC236}">
                <a16:creationId xmlns:a16="http://schemas.microsoft.com/office/drawing/2014/main" id="{E53DB6FF-C03B-C974-52F0-17C47AF886CD}"/>
              </a:ext>
            </a:extLst>
          </p:cNvPr>
          <p:cNvPicPr>
            <a:picLocks noChangeAspect="1"/>
          </p:cNvPicPr>
          <p:nvPr/>
        </p:nvPicPr>
        <p:blipFill rotWithShape="1">
          <a:blip r:embed="rId3"/>
          <a:srcRect l="11158" t="45451" r="30024" b="11503"/>
          <a:stretch/>
        </p:blipFill>
        <p:spPr>
          <a:xfrm>
            <a:off x="1288248" y="4804989"/>
            <a:ext cx="3368812" cy="1581912"/>
          </a:xfrm>
          <a:prstGeom prst="rect">
            <a:avLst/>
          </a:prstGeom>
        </p:spPr>
      </p:pic>
      <p:sp>
        <p:nvSpPr>
          <p:cNvPr id="8" name="TextBox 7">
            <a:extLst>
              <a:ext uri="{FF2B5EF4-FFF2-40B4-BE49-F238E27FC236}">
                <a16:creationId xmlns:a16="http://schemas.microsoft.com/office/drawing/2014/main" id="{47029FBE-51D3-4A5C-421E-C464CE0C9E27}"/>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21" name="TextBox 20">
            <a:extLst>
              <a:ext uri="{FF2B5EF4-FFF2-40B4-BE49-F238E27FC236}">
                <a16:creationId xmlns:a16="http://schemas.microsoft.com/office/drawing/2014/main" id="{4C3E1082-1186-B0B3-5547-1863862ED1D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11" name="Group 10">
            <a:extLst>
              <a:ext uri="{FF2B5EF4-FFF2-40B4-BE49-F238E27FC236}">
                <a16:creationId xmlns:a16="http://schemas.microsoft.com/office/drawing/2014/main" id="{354401C8-42EE-05A6-F475-D2262E06D100}"/>
              </a:ext>
            </a:extLst>
          </p:cNvPr>
          <p:cNvGrpSpPr/>
          <p:nvPr/>
        </p:nvGrpSpPr>
        <p:grpSpPr>
          <a:xfrm>
            <a:off x="72428" y="588044"/>
            <a:ext cx="3997011" cy="4068090"/>
            <a:chOff x="72428" y="736899"/>
            <a:chExt cx="3997011" cy="4068090"/>
          </a:xfrm>
        </p:grpSpPr>
        <p:grpSp>
          <p:nvGrpSpPr>
            <p:cNvPr id="12" name="Group 11">
              <a:extLst>
                <a:ext uri="{FF2B5EF4-FFF2-40B4-BE49-F238E27FC236}">
                  <a16:creationId xmlns:a16="http://schemas.microsoft.com/office/drawing/2014/main" id="{3DB87039-BDCD-2F6B-5C58-D4B2004DA145}"/>
                </a:ext>
              </a:extLst>
            </p:cNvPr>
            <p:cNvGrpSpPr/>
            <p:nvPr/>
          </p:nvGrpSpPr>
          <p:grpSpPr>
            <a:xfrm>
              <a:off x="72428" y="736899"/>
              <a:ext cx="3997011" cy="4068090"/>
              <a:chOff x="72428" y="736899"/>
              <a:chExt cx="3997011" cy="4068090"/>
            </a:xfrm>
          </p:grpSpPr>
          <p:pic>
            <p:nvPicPr>
              <p:cNvPr id="14" name="Picture 13" descr="Chart, scatter chart&#10;&#10;Description automatically generated">
                <a:extLst>
                  <a:ext uri="{FF2B5EF4-FFF2-40B4-BE49-F238E27FC236}">
                    <a16:creationId xmlns:a16="http://schemas.microsoft.com/office/drawing/2014/main" id="{53E19052-8532-DD97-4869-D12A481D42FE}"/>
                  </a:ext>
                </a:extLst>
              </p:cNvPr>
              <p:cNvPicPr>
                <a:picLocks noChangeAspect="1"/>
              </p:cNvPicPr>
              <p:nvPr/>
            </p:nvPicPr>
            <p:blipFill>
              <a:blip r:embed="rId4"/>
              <a:stretch>
                <a:fillRect/>
              </a:stretch>
            </p:blipFill>
            <p:spPr>
              <a:xfrm>
                <a:off x="72428" y="745889"/>
                <a:ext cx="3997011" cy="4059100"/>
              </a:xfrm>
              <a:prstGeom prst="rect">
                <a:avLst/>
              </a:prstGeom>
            </p:spPr>
          </p:pic>
          <p:sp>
            <p:nvSpPr>
              <p:cNvPr id="15" name="Rectangle 14">
                <a:extLst>
                  <a:ext uri="{FF2B5EF4-FFF2-40B4-BE49-F238E27FC236}">
                    <a16:creationId xmlns:a16="http://schemas.microsoft.com/office/drawing/2014/main" id="{BD63253A-20A5-79B2-DA64-157FBE5D2070}"/>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D9029A40-AC0F-461A-E63D-9D81CF4C4703}"/>
                </a:ext>
              </a:extLst>
            </p:cNvPr>
            <p:cNvSpPr txBox="1"/>
            <p:nvPr/>
          </p:nvSpPr>
          <p:spPr>
            <a:xfrm>
              <a:off x="1594142" y="869822"/>
              <a:ext cx="1288247" cy="492443"/>
            </a:xfrm>
            <a:prstGeom prst="rect">
              <a:avLst/>
            </a:prstGeom>
            <a:noFill/>
          </p:spPr>
          <p:txBody>
            <a:bodyPr wrap="square" rtlCol="0">
              <a:spAutoFit/>
            </a:bodyPr>
            <a:lstStyle/>
            <a:p>
              <a:pPr algn="ctr"/>
              <a:r>
                <a:rPr lang="en-US" sz="2500" dirty="0"/>
                <a:t>125 ms</a:t>
              </a:r>
            </a:p>
          </p:txBody>
        </p:sp>
      </p:grpSp>
      <p:grpSp>
        <p:nvGrpSpPr>
          <p:cNvPr id="16" name="Group 15">
            <a:extLst>
              <a:ext uri="{FF2B5EF4-FFF2-40B4-BE49-F238E27FC236}">
                <a16:creationId xmlns:a16="http://schemas.microsoft.com/office/drawing/2014/main" id="{46351C48-61B3-C8A3-3F31-09485ABC4AE3}"/>
              </a:ext>
            </a:extLst>
          </p:cNvPr>
          <p:cNvGrpSpPr/>
          <p:nvPr/>
        </p:nvGrpSpPr>
        <p:grpSpPr>
          <a:xfrm>
            <a:off x="4206945" y="579054"/>
            <a:ext cx="3778110" cy="4068090"/>
            <a:chOff x="4206945" y="727909"/>
            <a:chExt cx="3778110" cy="4068090"/>
          </a:xfrm>
        </p:grpSpPr>
        <p:grpSp>
          <p:nvGrpSpPr>
            <p:cNvPr id="25" name="Group 24">
              <a:extLst>
                <a:ext uri="{FF2B5EF4-FFF2-40B4-BE49-F238E27FC236}">
                  <a16:creationId xmlns:a16="http://schemas.microsoft.com/office/drawing/2014/main" id="{04CDE0DF-EA49-2891-DF0A-FE1C7F65DABF}"/>
                </a:ext>
              </a:extLst>
            </p:cNvPr>
            <p:cNvGrpSpPr/>
            <p:nvPr/>
          </p:nvGrpSpPr>
          <p:grpSpPr>
            <a:xfrm>
              <a:off x="4206945" y="727909"/>
              <a:ext cx="3778110" cy="4068090"/>
              <a:chOff x="4206945" y="727909"/>
              <a:chExt cx="3778110" cy="4068090"/>
            </a:xfrm>
          </p:grpSpPr>
          <p:pic>
            <p:nvPicPr>
              <p:cNvPr id="27" name="Picture 26" descr="Chart, scatter chart&#10;&#10;Description automatically generated">
                <a:extLst>
                  <a:ext uri="{FF2B5EF4-FFF2-40B4-BE49-F238E27FC236}">
                    <a16:creationId xmlns:a16="http://schemas.microsoft.com/office/drawing/2014/main" id="{3EEB84A2-F7F5-ECA4-881F-D3A67B60FFC1}"/>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28" name="Rectangle 27">
                <a:extLst>
                  <a:ext uri="{FF2B5EF4-FFF2-40B4-BE49-F238E27FC236}">
                    <a16:creationId xmlns:a16="http://schemas.microsoft.com/office/drawing/2014/main" id="{2CD5BB34-E050-BBB5-7951-FCEF985BCD4D}"/>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D364F607-C8E0-D852-0C63-1132A29CA14B}"/>
                </a:ext>
              </a:extLst>
            </p:cNvPr>
            <p:cNvSpPr txBox="1"/>
            <p:nvPr/>
          </p:nvSpPr>
          <p:spPr>
            <a:xfrm>
              <a:off x="5739137" y="830836"/>
              <a:ext cx="1288247" cy="492443"/>
            </a:xfrm>
            <a:prstGeom prst="rect">
              <a:avLst/>
            </a:prstGeom>
            <a:noFill/>
          </p:spPr>
          <p:txBody>
            <a:bodyPr wrap="square" rtlCol="0">
              <a:spAutoFit/>
            </a:bodyPr>
            <a:lstStyle/>
            <a:p>
              <a:pPr algn="ctr"/>
              <a:r>
                <a:rPr lang="en-US" sz="2500" dirty="0"/>
                <a:t>250 ms</a:t>
              </a:r>
            </a:p>
          </p:txBody>
        </p:sp>
      </p:grpSp>
    </p:spTree>
    <p:extLst>
      <p:ext uri="{BB962C8B-B14F-4D97-AF65-F5344CB8AC3E}">
        <p14:creationId xmlns:p14="http://schemas.microsoft.com/office/powerpoint/2010/main" val="389649290"/>
      </p:ext>
    </p:extLst>
  </p:cSld>
  <p:clrMapOvr>
    <a:masterClrMapping/>
  </p:clrMapOvr>
  <mc:AlternateContent xmlns:mc="http://schemas.openxmlformats.org/markup-compatibility/2006" xmlns:p14="http://schemas.microsoft.com/office/powerpoint/2010/main">
    <mc:Choice Requires="p14">
      <p:transition spd="slow" p14:dur="2000" advTm="2705"/>
    </mc:Choice>
    <mc:Fallback xmlns="">
      <p:transition spd="slow" advTm="270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b="1"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mc:AlternateContent xmlns:mc="http://schemas.openxmlformats.org/markup-compatibility/2006" xmlns:p14="http://schemas.microsoft.com/office/powerpoint/2010/main">
    <mc:Choice Requires="p14">
      <p:transition spd="slow" p14:dur="2000" advTm="41772"/>
    </mc:Choice>
    <mc:Fallback xmlns="">
      <p:transition spd="slow" advTm="4177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E00FDE-D099-F023-0168-6DE052FC99B4}"/>
              </a:ext>
            </a:extLst>
          </p:cNvPr>
          <p:cNvSpPr txBox="1"/>
          <p:nvPr/>
        </p:nvSpPr>
        <p:spPr>
          <a:xfrm>
            <a:off x="1469339" y="6018714"/>
            <a:ext cx="1288248" cy="369332"/>
          </a:xfrm>
          <a:prstGeom prst="rect">
            <a:avLst/>
          </a:prstGeom>
          <a:noFill/>
        </p:spPr>
        <p:txBody>
          <a:bodyPr wrap="square" rtlCol="0">
            <a:spAutoFit/>
          </a:bodyPr>
          <a:lstStyle/>
          <a:p>
            <a:pPr algn="ctr"/>
            <a:r>
              <a:rPr lang="en-US" dirty="0"/>
              <a:t>0.55</a:t>
            </a:r>
          </a:p>
        </p:txBody>
      </p:sp>
      <p:sp>
        <p:nvSpPr>
          <p:cNvPr id="5" name="TextBox 4">
            <a:extLst>
              <a:ext uri="{FF2B5EF4-FFF2-40B4-BE49-F238E27FC236}">
                <a16:creationId xmlns:a16="http://schemas.microsoft.com/office/drawing/2014/main" id="{2C282250-9611-CBED-C646-15C39D9DBAAD}"/>
              </a:ext>
            </a:extLst>
          </p:cNvPr>
          <p:cNvSpPr txBox="1"/>
          <p:nvPr/>
        </p:nvSpPr>
        <p:spPr>
          <a:xfrm>
            <a:off x="3324809" y="6006081"/>
            <a:ext cx="844952" cy="381965"/>
          </a:xfrm>
          <a:prstGeom prst="rect">
            <a:avLst/>
          </a:prstGeom>
          <a:noFill/>
        </p:spPr>
        <p:txBody>
          <a:bodyPr wrap="square" rtlCol="0">
            <a:spAutoFit/>
          </a:bodyPr>
          <a:lstStyle/>
          <a:p>
            <a:pPr algn="ctr"/>
            <a:r>
              <a:rPr lang="en-US" dirty="0"/>
              <a:t>0.60</a:t>
            </a:r>
          </a:p>
        </p:txBody>
      </p:sp>
      <p:grpSp>
        <p:nvGrpSpPr>
          <p:cNvPr id="41" name="Group 40">
            <a:extLst>
              <a:ext uri="{FF2B5EF4-FFF2-40B4-BE49-F238E27FC236}">
                <a16:creationId xmlns:a16="http://schemas.microsoft.com/office/drawing/2014/main" id="{AAF6DBEB-7084-FD04-2B74-DA6D38B81550}"/>
              </a:ext>
            </a:extLst>
          </p:cNvPr>
          <p:cNvGrpSpPr/>
          <p:nvPr/>
        </p:nvGrpSpPr>
        <p:grpSpPr>
          <a:xfrm>
            <a:off x="0" y="4804989"/>
            <a:ext cx="6383261" cy="1667238"/>
            <a:chOff x="0" y="4804989"/>
            <a:chExt cx="6383261" cy="1667238"/>
          </a:xfrm>
        </p:grpSpPr>
        <p:pic>
          <p:nvPicPr>
            <p:cNvPr id="6" name="Picture 5">
              <a:extLst>
                <a:ext uri="{FF2B5EF4-FFF2-40B4-BE49-F238E27FC236}">
                  <a16:creationId xmlns:a16="http://schemas.microsoft.com/office/drawing/2014/main" id="{54128676-E3CB-9C19-B6B8-958DF62CD1D1}"/>
                </a:ext>
              </a:extLst>
            </p:cNvPr>
            <p:cNvPicPr>
              <a:picLocks noChangeAspect="1"/>
            </p:cNvPicPr>
            <p:nvPr/>
          </p:nvPicPr>
          <p:blipFill rotWithShape="1">
            <a:blip r:embed="rId3"/>
            <a:srcRect l="11158" t="45451" b="11503"/>
            <a:stretch/>
          </p:blipFill>
          <p:spPr>
            <a:xfrm>
              <a:off x="1288248" y="4804989"/>
              <a:ext cx="5095013" cy="1583936"/>
            </a:xfrm>
            <a:prstGeom prst="rect">
              <a:avLst/>
            </a:prstGeom>
          </p:spPr>
        </p:pic>
        <p:sp>
          <p:nvSpPr>
            <p:cNvPr id="19" name="TextBox 18">
              <a:extLst>
                <a:ext uri="{FF2B5EF4-FFF2-40B4-BE49-F238E27FC236}">
                  <a16:creationId xmlns:a16="http://schemas.microsoft.com/office/drawing/2014/main" id="{69982B8C-AE55-3461-6A93-E2B7845512B0}"/>
                </a:ext>
              </a:extLst>
            </p:cNvPr>
            <p:cNvSpPr txBox="1"/>
            <p:nvPr/>
          </p:nvSpPr>
          <p:spPr>
            <a:xfrm>
              <a:off x="0" y="5764341"/>
              <a:ext cx="1288248" cy="707886"/>
            </a:xfrm>
            <a:prstGeom prst="rect">
              <a:avLst/>
            </a:prstGeom>
            <a:noFill/>
          </p:spPr>
          <p:txBody>
            <a:bodyPr wrap="square" rtlCol="0">
              <a:spAutoFit/>
            </a:bodyPr>
            <a:lstStyle/>
            <a:p>
              <a:pPr algn="ctr"/>
              <a:r>
                <a:rPr lang="en-US" sz="2000" dirty="0"/>
                <a:t>Average Accuracy</a:t>
              </a:r>
            </a:p>
          </p:txBody>
        </p:sp>
      </p:grpSp>
      <p:sp>
        <p:nvSpPr>
          <p:cNvPr id="16" name="TextBox 15">
            <a:extLst>
              <a:ext uri="{FF2B5EF4-FFF2-40B4-BE49-F238E27FC236}">
                <a16:creationId xmlns:a16="http://schemas.microsoft.com/office/drawing/2014/main" id="{0D4307E0-4CB1-6D47-E170-E9DDD7D805D4}"/>
              </a:ext>
            </a:extLst>
          </p:cNvPr>
          <p:cNvSpPr txBox="1"/>
          <p:nvPr/>
        </p:nvSpPr>
        <p:spPr>
          <a:xfrm>
            <a:off x="4983658" y="6006080"/>
            <a:ext cx="844952" cy="381965"/>
          </a:xfrm>
          <a:prstGeom prst="rect">
            <a:avLst/>
          </a:prstGeom>
          <a:noFill/>
        </p:spPr>
        <p:txBody>
          <a:bodyPr wrap="square" rtlCol="0">
            <a:spAutoFit/>
          </a:bodyPr>
          <a:lstStyle/>
          <a:p>
            <a:pPr algn="ctr"/>
            <a:r>
              <a:rPr lang="en-US" dirty="0"/>
              <a:t>0.63</a:t>
            </a:r>
          </a:p>
        </p:txBody>
      </p:sp>
      <p:sp>
        <p:nvSpPr>
          <p:cNvPr id="28" name="Title 1">
            <a:extLst>
              <a:ext uri="{FF2B5EF4-FFF2-40B4-BE49-F238E27FC236}">
                <a16:creationId xmlns:a16="http://schemas.microsoft.com/office/drawing/2014/main" id="{47DC2994-0DCD-C4D5-D5C5-C68A8915B2D1}"/>
              </a:ext>
            </a:extLst>
          </p:cNvPr>
          <p:cNvSpPr txBox="1">
            <a:spLocks/>
          </p:cNvSpPr>
          <p:nvPr/>
        </p:nvSpPr>
        <p:spPr>
          <a:xfrm>
            <a:off x="72428" y="11154"/>
            <a:ext cx="11667006" cy="6514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Discrimination Performance</a:t>
            </a:r>
            <a:endParaRPr lang="en-US" sz="4000" b="1" dirty="0"/>
          </a:p>
        </p:txBody>
      </p:sp>
      <p:grpSp>
        <p:nvGrpSpPr>
          <p:cNvPr id="33" name="Group 32">
            <a:extLst>
              <a:ext uri="{FF2B5EF4-FFF2-40B4-BE49-F238E27FC236}">
                <a16:creationId xmlns:a16="http://schemas.microsoft.com/office/drawing/2014/main" id="{12A8913B-B16E-3ACE-9352-C781E28CB2B0}"/>
              </a:ext>
            </a:extLst>
          </p:cNvPr>
          <p:cNvGrpSpPr/>
          <p:nvPr/>
        </p:nvGrpSpPr>
        <p:grpSpPr>
          <a:xfrm>
            <a:off x="72428" y="588044"/>
            <a:ext cx="3997011" cy="4068090"/>
            <a:chOff x="72428" y="736899"/>
            <a:chExt cx="3997011" cy="4068090"/>
          </a:xfrm>
        </p:grpSpPr>
        <p:pic>
          <p:nvPicPr>
            <p:cNvPr id="22" name="Picture 21" descr="Chart, scatter chart&#10;&#10;Description automatically generated">
              <a:extLst>
                <a:ext uri="{FF2B5EF4-FFF2-40B4-BE49-F238E27FC236}">
                  <a16:creationId xmlns:a16="http://schemas.microsoft.com/office/drawing/2014/main" id="{32F58050-54A9-B37C-4A1C-6FF65880A2F7}"/>
                </a:ext>
              </a:extLst>
            </p:cNvPr>
            <p:cNvPicPr>
              <a:picLocks noChangeAspect="1"/>
            </p:cNvPicPr>
            <p:nvPr/>
          </p:nvPicPr>
          <p:blipFill>
            <a:blip r:embed="rId4"/>
            <a:stretch>
              <a:fillRect/>
            </a:stretch>
          </p:blipFill>
          <p:spPr>
            <a:xfrm>
              <a:off x="72428" y="745889"/>
              <a:ext cx="3997011" cy="4059100"/>
            </a:xfrm>
            <a:prstGeom prst="rect">
              <a:avLst/>
            </a:prstGeom>
          </p:spPr>
        </p:pic>
        <p:sp>
          <p:nvSpPr>
            <p:cNvPr id="29" name="Rectangle 28">
              <a:extLst>
                <a:ext uri="{FF2B5EF4-FFF2-40B4-BE49-F238E27FC236}">
                  <a16:creationId xmlns:a16="http://schemas.microsoft.com/office/drawing/2014/main" id="{F6F0579E-2DA9-1170-F639-AD4718C71461}"/>
                </a:ext>
              </a:extLst>
            </p:cNvPr>
            <p:cNvSpPr/>
            <p:nvPr/>
          </p:nvSpPr>
          <p:spPr>
            <a:xfrm>
              <a:off x="1701209" y="73689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3547976-F022-7F90-0CA9-5B896BF23C8E}"/>
              </a:ext>
            </a:extLst>
          </p:cNvPr>
          <p:cNvSpPr txBox="1"/>
          <p:nvPr/>
        </p:nvSpPr>
        <p:spPr>
          <a:xfrm>
            <a:off x="1594142" y="720967"/>
            <a:ext cx="1288247" cy="492443"/>
          </a:xfrm>
          <a:prstGeom prst="rect">
            <a:avLst/>
          </a:prstGeom>
          <a:noFill/>
        </p:spPr>
        <p:txBody>
          <a:bodyPr wrap="square" rtlCol="0">
            <a:spAutoFit/>
          </a:bodyPr>
          <a:lstStyle/>
          <a:p>
            <a:pPr algn="ctr"/>
            <a:r>
              <a:rPr lang="en-US" sz="2500" dirty="0"/>
              <a:t>125 ms</a:t>
            </a:r>
          </a:p>
        </p:txBody>
      </p:sp>
      <p:grpSp>
        <p:nvGrpSpPr>
          <p:cNvPr id="34" name="Group 33">
            <a:extLst>
              <a:ext uri="{FF2B5EF4-FFF2-40B4-BE49-F238E27FC236}">
                <a16:creationId xmlns:a16="http://schemas.microsoft.com/office/drawing/2014/main" id="{8BE19A49-8B88-FC13-F0BD-691A3630B5ED}"/>
              </a:ext>
            </a:extLst>
          </p:cNvPr>
          <p:cNvGrpSpPr/>
          <p:nvPr/>
        </p:nvGrpSpPr>
        <p:grpSpPr>
          <a:xfrm>
            <a:off x="4206945" y="579054"/>
            <a:ext cx="3778110" cy="4068090"/>
            <a:chOff x="4206945" y="727909"/>
            <a:chExt cx="3778110" cy="4068090"/>
          </a:xfrm>
        </p:grpSpPr>
        <p:pic>
          <p:nvPicPr>
            <p:cNvPr id="21" name="Picture 20" descr="Chart, scatter chart&#10;&#10;Description automatically generated">
              <a:extLst>
                <a:ext uri="{FF2B5EF4-FFF2-40B4-BE49-F238E27FC236}">
                  <a16:creationId xmlns:a16="http://schemas.microsoft.com/office/drawing/2014/main" id="{F32596CA-5A1E-07AC-2B05-C7439D38306A}"/>
                </a:ext>
              </a:extLst>
            </p:cNvPr>
            <p:cNvPicPr>
              <a:picLocks noChangeAspect="1"/>
            </p:cNvPicPr>
            <p:nvPr/>
          </p:nvPicPr>
          <p:blipFill rotWithShape="1">
            <a:blip r:embed="rId5"/>
            <a:srcRect l="5476"/>
            <a:stretch/>
          </p:blipFill>
          <p:spPr>
            <a:xfrm>
              <a:off x="4206945" y="736899"/>
              <a:ext cx="3778110" cy="4059100"/>
            </a:xfrm>
            <a:prstGeom prst="rect">
              <a:avLst/>
            </a:prstGeom>
          </p:spPr>
        </p:pic>
        <p:sp>
          <p:nvSpPr>
            <p:cNvPr id="31" name="Rectangle 30">
              <a:extLst>
                <a:ext uri="{FF2B5EF4-FFF2-40B4-BE49-F238E27FC236}">
                  <a16:creationId xmlns:a16="http://schemas.microsoft.com/office/drawing/2014/main" id="{88ABC5AE-56B0-69D8-75F6-56A2453A02CA}"/>
                </a:ext>
              </a:extLst>
            </p:cNvPr>
            <p:cNvSpPr/>
            <p:nvPr/>
          </p:nvSpPr>
          <p:spPr>
            <a:xfrm>
              <a:off x="5567811" y="727909"/>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362A2D50-BEDE-EEB4-4067-FEB2E4ED3A84}"/>
              </a:ext>
            </a:extLst>
          </p:cNvPr>
          <p:cNvSpPr txBox="1"/>
          <p:nvPr/>
        </p:nvSpPr>
        <p:spPr>
          <a:xfrm>
            <a:off x="5739137" y="681981"/>
            <a:ext cx="1288247" cy="492443"/>
          </a:xfrm>
          <a:prstGeom prst="rect">
            <a:avLst/>
          </a:prstGeom>
          <a:noFill/>
        </p:spPr>
        <p:txBody>
          <a:bodyPr wrap="square" rtlCol="0">
            <a:spAutoFit/>
          </a:bodyPr>
          <a:lstStyle/>
          <a:p>
            <a:pPr algn="ctr"/>
            <a:r>
              <a:rPr lang="en-US" sz="2500" dirty="0"/>
              <a:t>250 ms</a:t>
            </a:r>
          </a:p>
        </p:txBody>
      </p:sp>
      <p:grpSp>
        <p:nvGrpSpPr>
          <p:cNvPr id="35" name="Group 34">
            <a:extLst>
              <a:ext uri="{FF2B5EF4-FFF2-40B4-BE49-F238E27FC236}">
                <a16:creationId xmlns:a16="http://schemas.microsoft.com/office/drawing/2014/main" id="{F5C5BEF7-FC45-41B2-4ED3-B80352A05416}"/>
              </a:ext>
            </a:extLst>
          </p:cNvPr>
          <p:cNvGrpSpPr/>
          <p:nvPr/>
        </p:nvGrpSpPr>
        <p:grpSpPr>
          <a:xfrm>
            <a:off x="8122561" y="594986"/>
            <a:ext cx="3778884" cy="4061148"/>
            <a:chOff x="8122561" y="743841"/>
            <a:chExt cx="3778884" cy="4061148"/>
          </a:xfrm>
        </p:grpSpPr>
        <p:pic>
          <p:nvPicPr>
            <p:cNvPr id="9" name="Picture 8" descr="Chart, scatter chart&#10;&#10;Description automatically generated">
              <a:extLst>
                <a:ext uri="{FF2B5EF4-FFF2-40B4-BE49-F238E27FC236}">
                  <a16:creationId xmlns:a16="http://schemas.microsoft.com/office/drawing/2014/main" id="{29304FDA-6FC4-24FC-CA60-193C88BEDE82}"/>
                </a:ext>
              </a:extLst>
            </p:cNvPr>
            <p:cNvPicPr>
              <a:picLocks noChangeAspect="1"/>
            </p:cNvPicPr>
            <p:nvPr/>
          </p:nvPicPr>
          <p:blipFill rotWithShape="1">
            <a:blip r:embed="rId6"/>
            <a:srcRect l="5457"/>
            <a:stretch/>
          </p:blipFill>
          <p:spPr>
            <a:xfrm>
              <a:off x="8122561" y="745889"/>
              <a:ext cx="3778884" cy="4059100"/>
            </a:xfrm>
            <a:prstGeom prst="rect">
              <a:avLst/>
            </a:prstGeom>
          </p:spPr>
        </p:pic>
        <p:sp>
          <p:nvSpPr>
            <p:cNvPr id="32" name="Rectangle 31">
              <a:extLst>
                <a:ext uri="{FF2B5EF4-FFF2-40B4-BE49-F238E27FC236}">
                  <a16:creationId xmlns:a16="http://schemas.microsoft.com/office/drawing/2014/main" id="{1348525A-0500-64D0-3E64-C98F361B824D}"/>
                </a:ext>
              </a:extLst>
            </p:cNvPr>
            <p:cNvSpPr/>
            <p:nvPr/>
          </p:nvSpPr>
          <p:spPr>
            <a:xfrm>
              <a:off x="9620933" y="743841"/>
              <a:ext cx="1056378" cy="28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5E851F8-3BDF-695E-0813-03DA9ADF7B1F}"/>
              </a:ext>
            </a:extLst>
          </p:cNvPr>
          <p:cNvSpPr txBox="1"/>
          <p:nvPr/>
        </p:nvSpPr>
        <p:spPr>
          <a:xfrm>
            <a:off x="9507032" y="625649"/>
            <a:ext cx="1288247" cy="492443"/>
          </a:xfrm>
          <a:prstGeom prst="rect">
            <a:avLst/>
          </a:prstGeom>
          <a:noFill/>
        </p:spPr>
        <p:txBody>
          <a:bodyPr wrap="square" rtlCol="0">
            <a:spAutoFit/>
          </a:bodyPr>
          <a:lstStyle/>
          <a:p>
            <a:pPr algn="ctr"/>
            <a:r>
              <a:rPr lang="en-US" sz="2500" dirty="0"/>
              <a:t>1000 ms</a:t>
            </a:r>
          </a:p>
        </p:txBody>
      </p:sp>
      <p:sp>
        <p:nvSpPr>
          <p:cNvPr id="48" name="TextBox 47">
            <a:extLst>
              <a:ext uri="{FF2B5EF4-FFF2-40B4-BE49-F238E27FC236}">
                <a16:creationId xmlns:a16="http://schemas.microsoft.com/office/drawing/2014/main" id="{891EDA23-E5A0-D4BB-3600-937069D4FA66}"/>
              </a:ext>
            </a:extLst>
          </p:cNvPr>
          <p:cNvSpPr txBox="1"/>
          <p:nvPr/>
        </p:nvSpPr>
        <p:spPr>
          <a:xfrm>
            <a:off x="1474935" y="6019864"/>
            <a:ext cx="1288248" cy="369332"/>
          </a:xfrm>
          <a:prstGeom prst="rect">
            <a:avLst/>
          </a:prstGeom>
          <a:noFill/>
        </p:spPr>
        <p:txBody>
          <a:bodyPr wrap="square" rtlCol="0">
            <a:spAutoFit/>
          </a:bodyPr>
          <a:lstStyle/>
          <a:p>
            <a:pPr algn="ctr"/>
            <a:r>
              <a:rPr lang="en-US" dirty="0"/>
              <a:t>0.55</a:t>
            </a:r>
          </a:p>
        </p:txBody>
      </p:sp>
      <p:sp>
        <p:nvSpPr>
          <p:cNvPr id="50" name="TextBox 49">
            <a:extLst>
              <a:ext uri="{FF2B5EF4-FFF2-40B4-BE49-F238E27FC236}">
                <a16:creationId xmlns:a16="http://schemas.microsoft.com/office/drawing/2014/main" id="{286FB707-CE2A-2563-A145-6BC96837D4C4}"/>
              </a:ext>
            </a:extLst>
          </p:cNvPr>
          <p:cNvSpPr txBox="1"/>
          <p:nvPr/>
        </p:nvSpPr>
        <p:spPr>
          <a:xfrm>
            <a:off x="3330405" y="6013547"/>
            <a:ext cx="844952" cy="381965"/>
          </a:xfrm>
          <a:prstGeom prst="rect">
            <a:avLst/>
          </a:prstGeom>
          <a:noFill/>
        </p:spPr>
        <p:txBody>
          <a:bodyPr wrap="square" rtlCol="0">
            <a:spAutoFit/>
          </a:bodyPr>
          <a:lstStyle/>
          <a:p>
            <a:pPr algn="ctr"/>
            <a:r>
              <a:rPr lang="en-US" dirty="0"/>
              <a:t>0.60</a:t>
            </a:r>
          </a:p>
        </p:txBody>
      </p:sp>
    </p:spTree>
    <p:extLst>
      <p:ext uri="{BB962C8B-B14F-4D97-AF65-F5344CB8AC3E}">
        <p14:creationId xmlns:p14="http://schemas.microsoft.com/office/powerpoint/2010/main" val="3907006089"/>
      </p:ext>
    </p:extLst>
  </p:cSld>
  <p:clrMapOvr>
    <a:masterClrMapping/>
  </p:clrMapOvr>
  <mc:AlternateContent xmlns:mc="http://schemas.openxmlformats.org/markup-compatibility/2006" xmlns:p14="http://schemas.microsoft.com/office/powerpoint/2010/main">
    <mc:Choice Requires="p14">
      <p:transition spd="slow" p14:dur="2000" advTm="30418"/>
    </mc:Choice>
    <mc:Fallback xmlns="">
      <p:transition spd="slow" advTm="30418"/>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BD36E178-1D5B-DA94-AC60-20F9F5C6B94E}"/>
              </a:ext>
            </a:extLst>
          </p:cNvPr>
          <p:cNvPicPr>
            <a:picLocks noChangeAspect="1"/>
          </p:cNvPicPr>
          <p:nvPr/>
        </p:nvPicPr>
        <p:blipFill rotWithShape="1">
          <a:blip r:embed="rId3"/>
          <a:srcRect l="6660"/>
          <a:stretch/>
        </p:blipFill>
        <p:spPr>
          <a:xfrm>
            <a:off x="6096000" y="819349"/>
            <a:ext cx="5196586" cy="5514642"/>
          </a:xfrm>
          <a:prstGeom prst="rect">
            <a:avLst/>
          </a:prstGeom>
        </p:spPr>
      </p:pic>
      <p:pic>
        <p:nvPicPr>
          <p:cNvPr id="3" name="Picture 2" descr="Chart, scatter chart&#10;&#10;Description automatically generated">
            <a:extLst>
              <a:ext uri="{FF2B5EF4-FFF2-40B4-BE49-F238E27FC236}">
                <a16:creationId xmlns:a16="http://schemas.microsoft.com/office/drawing/2014/main" id="{A34A002E-CF59-8F0F-0284-FE22BDFEE9D8}"/>
              </a:ext>
            </a:extLst>
          </p:cNvPr>
          <p:cNvPicPr>
            <a:picLocks noChangeAspect="1"/>
          </p:cNvPicPr>
          <p:nvPr/>
        </p:nvPicPr>
        <p:blipFill>
          <a:blip r:embed="rId4"/>
          <a:stretch>
            <a:fillRect/>
          </a:stretch>
        </p:blipFill>
        <p:spPr>
          <a:xfrm>
            <a:off x="223384" y="819349"/>
            <a:ext cx="5567363" cy="5514641"/>
          </a:xfrm>
          <a:prstGeom prst="rect">
            <a:avLst/>
          </a:prstGeom>
        </p:spPr>
      </p:pic>
      <p:sp>
        <p:nvSpPr>
          <p:cNvPr id="5" name="Title 1">
            <a:extLst>
              <a:ext uri="{FF2B5EF4-FFF2-40B4-BE49-F238E27FC236}">
                <a16:creationId xmlns:a16="http://schemas.microsoft.com/office/drawing/2014/main" id="{26FFC9F6-B415-B05E-8E69-47B312A07F40}"/>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1069942853"/>
      </p:ext>
    </p:extLst>
  </p:cSld>
  <p:clrMapOvr>
    <a:masterClrMapping/>
  </p:clrMapOvr>
  <mc:AlternateContent xmlns:mc="http://schemas.openxmlformats.org/markup-compatibility/2006" xmlns:p14="http://schemas.microsoft.com/office/powerpoint/2010/main">
    <mc:Choice Requires="p14">
      <p:transition spd="slow" p14:dur="2000" advTm="6815"/>
    </mc:Choice>
    <mc:Fallback xmlns="">
      <p:transition spd="slow" advTm="681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scatter chart&#10;&#10;Description automatically generated">
            <a:extLst>
              <a:ext uri="{FF2B5EF4-FFF2-40B4-BE49-F238E27FC236}">
                <a16:creationId xmlns:a16="http://schemas.microsoft.com/office/drawing/2014/main" id="{7FEE4A78-A9C7-72AE-1080-4A82B198ECE5}"/>
              </a:ext>
            </a:extLst>
          </p:cNvPr>
          <p:cNvPicPr>
            <a:picLocks noChangeAspect="1"/>
          </p:cNvPicPr>
          <p:nvPr/>
        </p:nvPicPr>
        <p:blipFill rotWithShape="1">
          <a:blip r:embed="rId3"/>
          <a:srcRect l="6660"/>
          <a:stretch/>
        </p:blipFill>
        <p:spPr>
          <a:xfrm>
            <a:off x="6096000" y="819347"/>
            <a:ext cx="5196586" cy="5514642"/>
          </a:xfrm>
          <a:prstGeom prst="rect">
            <a:avLst/>
          </a:prstGeom>
        </p:spPr>
      </p:pic>
      <p:pic>
        <p:nvPicPr>
          <p:cNvPr id="14" name="Picture 13" descr="Chart, scatter chart&#10;&#10;Description automatically generated">
            <a:extLst>
              <a:ext uri="{FF2B5EF4-FFF2-40B4-BE49-F238E27FC236}">
                <a16:creationId xmlns:a16="http://schemas.microsoft.com/office/drawing/2014/main" id="{B58D9628-A9E5-1340-56A4-74BA24572809}"/>
              </a:ext>
            </a:extLst>
          </p:cNvPr>
          <p:cNvPicPr>
            <a:picLocks noChangeAspect="1"/>
          </p:cNvPicPr>
          <p:nvPr/>
        </p:nvPicPr>
        <p:blipFill>
          <a:blip r:embed="rId4"/>
          <a:stretch>
            <a:fillRect/>
          </a:stretch>
        </p:blipFill>
        <p:spPr>
          <a:xfrm>
            <a:off x="223383" y="819348"/>
            <a:ext cx="5567363" cy="5514642"/>
          </a:xfrm>
          <a:prstGeom prst="rect">
            <a:avLst/>
          </a:prstGeom>
        </p:spPr>
      </p:pic>
      <p:sp>
        <p:nvSpPr>
          <p:cNvPr id="5" name="Title 1">
            <a:extLst>
              <a:ext uri="{FF2B5EF4-FFF2-40B4-BE49-F238E27FC236}">
                <a16:creationId xmlns:a16="http://schemas.microsoft.com/office/drawing/2014/main" id="{3DC8AEF7-16F2-D1E0-3752-5D4967B33F84}"/>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4063577423"/>
      </p:ext>
    </p:extLst>
  </p:cSld>
  <p:clrMapOvr>
    <a:masterClrMapping/>
  </p:clrMapOvr>
  <mc:AlternateContent xmlns:mc="http://schemas.openxmlformats.org/markup-compatibility/2006" xmlns:p14="http://schemas.microsoft.com/office/powerpoint/2010/main">
    <mc:Choice Requires="p14">
      <p:transition spd="slow" p14:dur="2000" advTm="5967"/>
    </mc:Choice>
    <mc:Fallback xmlns="">
      <p:transition spd="slow" advTm="596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367920F-DF3C-98A0-FDD4-213C4AFF7182}"/>
              </a:ext>
            </a:extLst>
          </p:cNvPr>
          <p:cNvGrpSpPr/>
          <p:nvPr/>
        </p:nvGrpSpPr>
        <p:grpSpPr>
          <a:xfrm>
            <a:off x="223383" y="819348"/>
            <a:ext cx="5567363" cy="5514642"/>
            <a:chOff x="223383" y="819348"/>
            <a:chExt cx="5567363" cy="5514642"/>
          </a:xfrm>
        </p:grpSpPr>
        <p:pic>
          <p:nvPicPr>
            <p:cNvPr id="3" name="Picture 2" descr="Chart, scatter chart&#10;&#10;Description automatically generated">
              <a:extLst>
                <a:ext uri="{FF2B5EF4-FFF2-40B4-BE49-F238E27FC236}">
                  <a16:creationId xmlns:a16="http://schemas.microsoft.com/office/drawing/2014/main" id="{B95F36D0-E61C-11F6-4DA1-1981737AA7C5}"/>
                </a:ext>
              </a:extLst>
            </p:cNvPr>
            <p:cNvPicPr>
              <a:picLocks noChangeAspect="1"/>
            </p:cNvPicPr>
            <p:nvPr/>
          </p:nvPicPr>
          <p:blipFill>
            <a:blip r:embed="rId3"/>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6338152D-8D23-8C19-ADDA-C7187EFE7B25}"/>
                </a:ext>
              </a:extLst>
            </p:cNvPr>
            <p:cNvCxnSpPr>
              <a:cxnSpLocks/>
            </p:cNvCxnSpPr>
            <p:nvPr/>
          </p:nvCxnSpPr>
          <p:spPr>
            <a:xfrm>
              <a:off x="3000060" y="3793373"/>
              <a:ext cx="0" cy="723551"/>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050BE979-6278-043C-097C-DE71C71BFA36}"/>
              </a:ext>
            </a:extLst>
          </p:cNvPr>
          <p:cNvGrpSpPr/>
          <p:nvPr/>
        </p:nvGrpSpPr>
        <p:grpSpPr>
          <a:xfrm>
            <a:off x="6096000" y="819347"/>
            <a:ext cx="5196586" cy="5514642"/>
            <a:chOff x="6096000" y="819347"/>
            <a:chExt cx="5196586" cy="5514642"/>
          </a:xfrm>
        </p:grpSpPr>
        <p:pic>
          <p:nvPicPr>
            <p:cNvPr id="2" name="Picture 1" descr="Chart, scatter chart&#10;&#10;Description automatically generated">
              <a:extLst>
                <a:ext uri="{FF2B5EF4-FFF2-40B4-BE49-F238E27FC236}">
                  <a16:creationId xmlns:a16="http://schemas.microsoft.com/office/drawing/2014/main" id="{F4164507-FF5C-DA7F-DE98-13D98A0E9FF4}"/>
                </a:ext>
              </a:extLst>
            </p:cNvPr>
            <p:cNvPicPr>
              <a:picLocks noChangeAspect="1"/>
            </p:cNvPicPr>
            <p:nvPr/>
          </p:nvPicPr>
          <p:blipFill rotWithShape="1">
            <a:blip r:embed="rId4"/>
            <a:srcRect l="6660"/>
            <a:stretch/>
          </p:blipFill>
          <p:spPr>
            <a:xfrm>
              <a:off x="6096000" y="819347"/>
              <a:ext cx="5196586" cy="5514642"/>
            </a:xfrm>
            <a:prstGeom prst="rect">
              <a:avLst/>
            </a:prstGeom>
          </p:spPr>
        </p:pic>
        <p:cxnSp>
          <p:nvCxnSpPr>
            <p:cNvPr id="7" name="Straight Arrow Connector 6">
              <a:extLst>
                <a:ext uri="{FF2B5EF4-FFF2-40B4-BE49-F238E27FC236}">
                  <a16:creationId xmlns:a16="http://schemas.microsoft.com/office/drawing/2014/main" id="{A438500B-9E80-FAB1-6F03-92C369EA226F}"/>
                </a:ext>
              </a:extLst>
            </p:cNvPr>
            <p:cNvCxnSpPr>
              <a:cxnSpLocks/>
            </p:cNvCxnSpPr>
            <p:nvPr/>
          </p:nvCxnSpPr>
          <p:spPr>
            <a:xfrm>
              <a:off x="8486459" y="3810306"/>
              <a:ext cx="0" cy="575427"/>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sp>
        <p:nvSpPr>
          <p:cNvPr id="8" name="Title 1">
            <a:extLst>
              <a:ext uri="{FF2B5EF4-FFF2-40B4-BE49-F238E27FC236}">
                <a16:creationId xmlns:a16="http://schemas.microsoft.com/office/drawing/2014/main" id="{222EE258-E4FA-A096-4B1B-46A1FBA0DB5A}"/>
              </a:ext>
            </a:extLst>
          </p:cNvPr>
          <p:cNvSpPr>
            <a:spLocks noGrp="1"/>
          </p:cNvSpPr>
          <p:nvPr>
            <p:ph type="title"/>
          </p:nvPr>
        </p:nvSpPr>
        <p:spPr>
          <a:xfrm>
            <a:off x="72428" y="11154"/>
            <a:ext cx="11667006" cy="808195"/>
          </a:xfrm>
        </p:spPr>
        <p:txBody>
          <a:bodyPr>
            <a:normAutofit/>
          </a:bodyPr>
          <a:lstStyle/>
          <a:p>
            <a:r>
              <a:rPr lang="en-US" sz="4200" b="1" dirty="0"/>
              <a:t>Verbal Estimate Linear Models </a:t>
            </a:r>
          </a:p>
        </p:txBody>
      </p:sp>
    </p:spTree>
    <p:extLst>
      <p:ext uri="{BB962C8B-B14F-4D97-AF65-F5344CB8AC3E}">
        <p14:creationId xmlns:p14="http://schemas.microsoft.com/office/powerpoint/2010/main" val="3682875814"/>
      </p:ext>
    </p:extLst>
  </p:cSld>
  <p:clrMapOvr>
    <a:masterClrMapping/>
  </p:clrMapOvr>
  <mc:AlternateContent xmlns:mc="http://schemas.openxmlformats.org/markup-compatibility/2006" xmlns:p14="http://schemas.microsoft.com/office/powerpoint/2010/main">
    <mc:Choice Requires="p14">
      <p:transition spd="slow" p14:dur="2000" advTm="23173"/>
    </mc:Choice>
    <mc:Fallback xmlns="">
      <p:transition spd="slow" advTm="231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4CFC251-0C6A-FACB-276C-520E2292DBD8}"/>
              </a:ext>
            </a:extLst>
          </p:cNvPr>
          <p:cNvGrpSpPr/>
          <p:nvPr/>
        </p:nvGrpSpPr>
        <p:grpSpPr>
          <a:xfrm>
            <a:off x="5331977" y="887802"/>
            <a:ext cx="5383595" cy="5332614"/>
            <a:chOff x="5331977" y="1016138"/>
            <a:chExt cx="5383595" cy="5332614"/>
          </a:xfrm>
        </p:grpSpPr>
        <p:pic>
          <p:nvPicPr>
            <p:cNvPr id="2" name="Picture 1" descr="Chart, scatter chart&#10;&#10;Description automatically generated">
              <a:extLst>
                <a:ext uri="{FF2B5EF4-FFF2-40B4-BE49-F238E27FC236}">
                  <a16:creationId xmlns:a16="http://schemas.microsoft.com/office/drawing/2014/main" id="{D103694F-AC41-10E0-0E09-FF2862435C83}"/>
                </a:ext>
              </a:extLst>
            </p:cNvPr>
            <p:cNvPicPr>
              <a:picLocks noChangeAspect="1"/>
            </p:cNvPicPr>
            <p:nvPr/>
          </p:nvPicPr>
          <p:blipFill>
            <a:blip r:embed="rId3"/>
            <a:stretch>
              <a:fillRect/>
            </a:stretch>
          </p:blipFill>
          <p:spPr>
            <a:xfrm>
              <a:off x="5331977" y="1016138"/>
              <a:ext cx="5383595" cy="5332614"/>
            </a:xfrm>
            <a:prstGeom prst="rect">
              <a:avLst/>
            </a:prstGeom>
          </p:spPr>
        </p:pic>
        <p:sp>
          <p:nvSpPr>
            <p:cNvPr id="28" name="Rectangle 27">
              <a:extLst>
                <a:ext uri="{FF2B5EF4-FFF2-40B4-BE49-F238E27FC236}">
                  <a16:creationId xmlns:a16="http://schemas.microsoft.com/office/drawing/2014/main" id="{5AA6735C-108A-F699-2CFA-701CE90E9EE4}"/>
                </a:ext>
              </a:extLst>
            </p:cNvPr>
            <p:cNvSpPr/>
            <p:nvPr/>
          </p:nvSpPr>
          <p:spPr>
            <a:xfrm>
              <a:off x="6943724" y="1016138"/>
              <a:ext cx="3114675" cy="3460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D351164D-C1DC-3E3A-737A-F2F5C093627A}"/>
              </a:ext>
            </a:extLst>
          </p:cNvPr>
          <p:cNvSpPr txBox="1">
            <a:spLocks/>
          </p:cNvSpPr>
          <p:nvPr/>
        </p:nvSpPr>
        <p:spPr>
          <a:xfrm>
            <a:off x="72428" y="11155"/>
            <a:ext cx="12119572" cy="8368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t>Can people reliably judge distance in individual scenes?</a:t>
            </a:r>
          </a:p>
        </p:txBody>
      </p:sp>
      <p:sp>
        <p:nvSpPr>
          <p:cNvPr id="25" name="TextBox 24">
            <a:extLst>
              <a:ext uri="{FF2B5EF4-FFF2-40B4-BE49-F238E27FC236}">
                <a16:creationId xmlns:a16="http://schemas.microsoft.com/office/drawing/2014/main" id="{D352289A-4AF2-9547-9B80-175999B51108}"/>
              </a:ext>
            </a:extLst>
          </p:cNvPr>
          <p:cNvSpPr txBox="1"/>
          <p:nvPr/>
        </p:nvSpPr>
        <p:spPr>
          <a:xfrm>
            <a:off x="6173150" y="1071566"/>
            <a:ext cx="3747227" cy="338554"/>
          </a:xfrm>
          <a:prstGeom prst="rect">
            <a:avLst/>
          </a:prstGeom>
          <a:solidFill>
            <a:schemeClr val="bg1"/>
          </a:solidFill>
        </p:spPr>
        <p:txBody>
          <a:bodyPr wrap="square" rtlCol="0">
            <a:spAutoFit/>
          </a:bodyPr>
          <a:lstStyle/>
          <a:p>
            <a:endParaRPr lang="en-US" sz="1600" dirty="0"/>
          </a:p>
        </p:txBody>
      </p:sp>
      <p:grpSp>
        <p:nvGrpSpPr>
          <p:cNvPr id="3" name="Group 2">
            <a:extLst>
              <a:ext uri="{FF2B5EF4-FFF2-40B4-BE49-F238E27FC236}">
                <a16:creationId xmlns:a16="http://schemas.microsoft.com/office/drawing/2014/main" id="{9AEC36B0-3881-CE77-409A-A64B8DA74833}"/>
              </a:ext>
            </a:extLst>
          </p:cNvPr>
          <p:cNvGrpSpPr/>
          <p:nvPr/>
        </p:nvGrpSpPr>
        <p:grpSpPr>
          <a:xfrm>
            <a:off x="122237" y="1016138"/>
            <a:ext cx="2830825" cy="2744008"/>
            <a:chOff x="223383" y="819348"/>
            <a:chExt cx="5567363" cy="5514642"/>
          </a:xfrm>
        </p:grpSpPr>
        <p:pic>
          <p:nvPicPr>
            <p:cNvPr id="4" name="Picture 3" descr="Chart, scatter chart&#10;&#10;Description automatically generated">
              <a:extLst>
                <a:ext uri="{FF2B5EF4-FFF2-40B4-BE49-F238E27FC236}">
                  <a16:creationId xmlns:a16="http://schemas.microsoft.com/office/drawing/2014/main" id="{0121DB1F-F29E-C07E-55CD-077EDAF70CD5}"/>
                </a:ext>
              </a:extLst>
            </p:cNvPr>
            <p:cNvPicPr>
              <a:picLocks noChangeAspect="1"/>
            </p:cNvPicPr>
            <p:nvPr/>
          </p:nvPicPr>
          <p:blipFill>
            <a:blip r:embed="rId4"/>
            <a:stretch>
              <a:fillRect/>
            </a:stretch>
          </p:blipFill>
          <p:spPr>
            <a:xfrm>
              <a:off x="223383" y="819348"/>
              <a:ext cx="5567363" cy="5514642"/>
            </a:xfrm>
            <a:prstGeom prst="rect">
              <a:avLst/>
            </a:prstGeom>
          </p:spPr>
        </p:pic>
        <p:cxnSp>
          <p:nvCxnSpPr>
            <p:cNvPr id="5" name="Straight Arrow Connector 4">
              <a:extLst>
                <a:ext uri="{FF2B5EF4-FFF2-40B4-BE49-F238E27FC236}">
                  <a16:creationId xmlns:a16="http://schemas.microsoft.com/office/drawing/2014/main" id="{F778260E-FEAD-DA69-EAD9-E6B027C2CE8C}"/>
                </a:ext>
              </a:extLst>
            </p:cNvPr>
            <p:cNvCxnSpPr>
              <a:cxnSpLocks/>
            </p:cNvCxnSpPr>
            <p:nvPr/>
          </p:nvCxnSpPr>
          <p:spPr>
            <a:xfrm>
              <a:off x="3000060" y="3793373"/>
              <a:ext cx="0" cy="723551"/>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5CA9B3BD-8E0F-10C4-DFCC-93B671DFD925}"/>
              </a:ext>
            </a:extLst>
          </p:cNvPr>
          <p:cNvGrpSpPr/>
          <p:nvPr/>
        </p:nvGrpSpPr>
        <p:grpSpPr>
          <a:xfrm>
            <a:off x="72428" y="3928301"/>
            <a:ext cx="2830825" cy="2744008"/>
            <a:chOff x="5725223" y="819347"/>
            <a:chExt cx="5567363" cy="5514642"/>
          </a:xfrm>
        </p:grpSpPr>
        <p:pic>
          <p:nvPicPr>
            <p:cNvPr id="8" name="Picture 7" descr="Chart, scatter chart&#10;&#10;Description automatically generated">
              <a:extLst>
                <a:ext uri="{FF2B5EF4-FFF2-40B4-BE49-F238E27FC236}">
                  <a16:creationId xmlns:a16="http://schemas.microsoft.com/office/drawing/2014/main" id="{44C72178-CE99-124D-AC38-E4044FDFAD5E}"/>
                </a:ext>
              </a:extLst>
            </p:cNvPr>
            <p:cNvPicPr>
              <a:picLocks noChangeAspect="1"/>
            </p:cNvPicPr>
            <p:nvPr/>
          </p:nvPicPr>
          <p:blipFill rotWithShape="1">
            <a:blip r:embed="rId5"/>
            <a:srcRect/>
            <a:stretch/>
          </p:blipFill>
          <p:spPr>
            <a:xfrm>
              <a:off x="5725223" y="819347"/>
              <a:ext cx="5567363" cy="5514642"/>
            </a:xfrm>
            <a:prstGeom prst="rect">
              <a:avLst/>
            </a:prstGeom>
          </p:spPr>
        </p:pic>
        <p:cxnSp>
          <p:nvCxnSpPr>
            <p:cNvPr id="9" name="Straight Arrow Connector 8">
              <a:extLst>
                <a:ext uri="{FF2B5EF4-FFF2-40B4-BE49-F238E27FC236}">
                  <a16:creationId xmlns:a16="http://schemas.microsoft.com/office/drawing/2014/main" id="{617660AE-21DD-3B79-E8AC-B6B44F1FBB3E}"/>
                </a:ext>
              </a:extLst>
            </p:cNvPr>
            <p:cNvCxnSpPr>
              <a:cxnSpLocks/>
            </p:cNvCxnSpPr>
            <p:nvPr/>
          </p:nvCxnSpPr>
          <p:spPr>
            <a:xfrm>
              <a:off x="8486459" y="3810306"/>
              <a:ext cx="0" cy="575427"/>
            </a:xfrm>
            <a:prstGeom prst="straightConnector1">
              <a:avLst/>
            </a:prstGeom>
            <a:ln w="28575">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grpSp>
      <p:cxnSp>
        <p:nvCxnSpPr>
          <p:cNvPr id="14" name="Straight Arrow Connector 13">
            <a:extLst>
              <a:ext uri="{FF2B5EF4-FFF2-40B4-BE49-F238E27FC236}">
                <a16:creationId xmlns:a16="http://schemas.microsoft.com/office/drawing/2014/main" id="{0641563B-9AE6-0104-F599-5FA435C43D3F}"/>
              </a:ext>
            </a:extLst>
          </p:cNvPr>
          <p:cNvCxnSpPr>
            <a:cxnSpLocks/>
          </p:cNvCxnSpPr>
          <p:nvPr/>
        </p:nvCxnSpPr>
        <p:spPr>
          <a:xfrm>
            <a:off x="1600716" y="2910414"/>
            <a:ext cx="5217179" cy="1592337"/>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3ADFF-D651-CE1D-02D6-0A0F10A65793}"/>
              </a:ext>
            </a:extLst>
          </p:cNvPr>
          <p:cNvCxnSpPr>
            <a:cxnSpLocks/>
          </p:cNvCxnSpPr>
          <p:nvPr/>
        </p:nvCxnSpPr>
        <p:spPr>
          <a:xfrm flipV="1">
            <a:off x="1543056" y="4670906"/>
            <a:ext cx="5274839" cy="1058140"/>
          </a:xfrm>
          <a:prstGeom prst="straightConnector1">
            <a:avLst/>
          </a:prstGeom>
          <a:ln w="12700">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851023"/>
      </p:ext>
    </p:extLst>
  </p:cSld>
  <p:clrMapOvr>
    <a:masterClrMapping/>
  </p:clrMapOvr>
  <mc:AlternateContent xmlns:mc="http://schemas.openxmlformats.org/markup-compatibility/2006" xmlns:p14="http://schemas.microsoft.com/office/powerpoint/2010/main">
    <mc:Choice Requires="p14">
      <p:transition spd="slow" p14:dur="2000" advTm="30139"/>
    </mc:Choice>
    <mc:Fallback xmlns="">
      <p:transition spd="slow" advTm="3013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12CAE7EA-AB4D-1BD8-1486-4591FB860EBD}"/>
              </a:ext>
            </a:extLst>
          </p:cNvPr>
          <p:cNvPicPr>
            <a:picLocks noChangeAspect="1"/>
          </p:cNvPicPr>
          <p:nvPr/>
        </p:nvPicPr>
        <p:blipFill>
          <a:blip r:embed="rId3"/>
          <a:stretch>
            <a:fillRect/>
          </a:stretch>
        </p:blipFill>
        <p:spPr>
          <a:xfrm>
            <a:off x="6139114" y="1211050"/>
            <a:ext cx="5741629" cy="4377510"/>
          </a:xfrm>
          <a:prstGeom prst="rect">
            <a:avLst/>
          </a:prstGeom>
        </p:spPr>
      </p:pic>
      <p:pic>
        <p:nvPicPr>
          <p:cNvPr id="37" name="Picture 36">
            <a:extLst>
              <a:ext uri="{FF2B5EF4-FFF2-40B4-BE49-F238E27FC236}">
                <a16:creationId xmlns:a16="http://schemas.microsoft.com/office/drawing/2014/main" id="{DD4455F1-581C-6AB4-4D2F-2C22D6D8C471}"/>
              </a:ext>
            </a:extLst>
          </p:cNvPr>
          <p:cNvPicPr>
            <a:picLocks noChangeAspect="1"/>
          </p:cNvPicPr>
          <p:nvPr/>
        </p:nvPicPr>
        <p:blipFill>
          <a:blip r:embed="rId4"/>
          <a:stretch>
            <a:fillRect/>
          </a:stretch>
        </p:blipFill>
        <p:spPr>
          <a:xfrm>
            <a:off x="133015" y="1211050"/>
            <a:ext cx="5741629" cy="4377510"/>
          </a:xfrm>
          <a:prstGeom prst="rect">
            <a:avLst/>
          </a:prstGeom>
        </p:spPr>
      </p:pic>
      <p:sp>
        <p:nvSpPr>
          <p:cNvPr id="10" name="Title 1">
            <a:extLst>
              <a:ext uri="{FF2B5EF4-FFF2-40B4-BE49-F238E27FC236}">
                <a16:creationId xmlns:a16="http://schemas.microsoft.com/office/drawing/2014/main" id="{EA20CD15-6536-5DEB-ABBC-F62EA8932F67}"/>
              </a:ext>
            </a:extLst>
          </p:cNvPr>
          <p:cNvSpPr txBox="1">
            <a:spLocks/>
          </p:cNvSpPr>
          <p:nvPr/>
        </p:nvSpPr>
        <p:spPr>
          <a:xfrm>
            <a:off x="-11384" y="145367"/>
            <a:ext cx="12192001" cy="6124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b="1" dirty="0"/>
              <a:t>How predictable is discrimination performance from verbal estimates? </a:t>
            </a:r>
          </a:p>
        </p:txBody>
      </p:sp>
      <p:sp>
        <p:nvSpPr>
          <p:cNvPr id="14" name="Title 1">
            <a:extLst>
              <a:ext uri="{FF2B5EF4-FFF2-40B4-BE49-F238E27FC236}">
                <a16:creationId xmlns:a16="http://schemas.microsoft.com/office/drawing/2014/main" id="{CB642067-919C-0DA9-70A5-BD22F2A13A6A}"/>
              </a:ext>
            </a:extLst>
          </p:cNvPr>
          <p:cNvSpPr txBox="1">
            <a:spLocks/>
          </p:cNvSpPr>
          <p:nvPr/>
        </p:nvSpPr>
        <p:spPr>
          <a:xfrm>
            <a:off x="1365929" y="707933"/>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0 Verbal Estimates</a:t>
            </a:r>
          </a:p>
        </p:txBody>
      </p:sp>
      <p:sp>
        <p:nvSpPr>
          <p:cNvPr id="16" name="Title 1">
            <a:extLst>
              <a:ext uri="{FF2B5EF4-FFF2-40B4-BE49-F238E27FC236}">
                <a16:creationId xmlns:a16="http://schemas.microsoft.com/office/drawing/2014/main" id="{AD1F39A6-8173-941B-77B2-9A2E1E22806A}"/>
              </a:ext>
            </a:extLst>
          </p:cNvPr>
          <p:cNvSpPr txBox="1">
            <a:spLocks/>
          </p:cNvSpPr>
          <p:nvPr/>
        </p:nvSpPr>
        <p:spPr>
          <a:xfrm>
            <a:off x="7557192" y="694766"/>
            <a:ext cx="3268879" cy="61247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u="sng" dirty="0"/>
              <a:t>Stimulus 1 Verbal Estimates</a:t>
            </a:r>
          </a:p>
        </p:txBody>
      </p:sp>
      <p:sp>
        <p:nvSpPr>
          <p:cNvPr id="21" name="Title 1">
            <a:extLst>
              <a:ext uri="{FF2B5EF4-FFF2-40B4-BE49-F238E27FC236}">
                <a16:creationId xmlns:a16="http://schemas.microsoft.com/office/drawing/2014/main" id="{88AE34BA-3DA8-973D-4E2D-3C30AF3DCFF0}"/>
              </a:ext>
            </a:extLst>
          </p:cNvPr>
          <p:cNvSpPr txBox="1">
            <a:spLocks/>
          </p:cNvSpPr>
          <p:nvPr/>
        </p:nvSpPr>
        <p:spPr>
          <a:xfrm>
            <a:off x="785404"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4.8 m</a:t>
            </a:r>
          </a:p>
        </p:txBody>
      </p:sp>
      <p:sp>
        <p:nvSpPr>
          <p:cNvPr id="25" name="Title 1">
            <a:extLst>
              <a:ext uri="{FF2B5EF4-FFF2-40B4-BE49-F238E27FC236}">
                <a16:creationId xmlns:a16="http://schemas.microsoft.com/office/drawing/2014/main" id="{9EB67B75-D758-DD73-1864-755A2FAFFD78}"/>
              </a:ext>
            </a:extLst>
          </p:cNvPr>
          <p:cNvSpPr txBox="1">
            <a:spLocks/>
          </p:cNvSpPr>
          <p:nvPr/>
        </p:nvSpPr>
        <p:spPr>
          <a:xfrm>
            <a:off x="786183"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
        <p:nvSpPr>
          <p:cNvPr id="29" name="Rounded Rectangle 28">
            <a:extLst>
              <a:ext uri="{FF2B5EF4-FFF2-40B4-BE49-F238E27FC236}">
                <a16:creationId xmlns:a16="http://schemas.microsoft.com/office/drawing/2014/main" id="{91257F4C-282C-6967-BF6E-9C9A7A75DC51}"/>
              </a:ext>
            </a:extLst>
          </p:cNvPr>
          <p:cNvSpPr/>
          <p:nvPr/>
        </p:nvSpPr>
        <p:spPr>
          <a:xfrm>
            <a:off x="67143" y="765718"/>
            <a:ext cx="5985745" cy="5031578"/>
          </a:xfrm>
          <a:prstGeom prst="roundRect">
            <a:avLst>
              <a:gd name="adj" fmla="val 2071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19BB9D10-5C53-6B22-8508-6C191700A47E}"/>
              </a:ext>
            </a:extLst>
          </p:cNvPr>
          <p:cNvSpPr txBox="1">
            <a:spLocks/>
          </p:cNvSpPr>
          <p:nvPr/>
        </p:nvSpPr>
        <p:spPr>
          <a:xfrm>
            <a:off x="3991531" y="5793917"/>
            <a:ext cx="4176649" cy="6124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pic>
        <p:nvPicPr>
          <p:cNvPr id="5" name="Picture 4" descr="A picture containing floor, indoor, living, room&#10;&#10;Description automatically generated">
            <a:extLst>
              <a:ext uri="{FF2B5EF4-FFF2-40B4-BE49-F238E27FC236}">
                <a16:creationId xmlns:a16="http://schemas.microsoft.com/office/drawing/2014/main" id="{6D091F17-3C50-0F52-B6C1-CD3F2F79C54E}"/>
              </a:ext>
            </a:extLst>
          </p:cNvPr>
          <p:cNvPicPr>
            <a:picLocks noChangeAspect="1"/>
          </p:cNvPicPr>
          <p:nvPr/>
        </p:nvPicPr>
        <p:blipFill>
          <a:blip r:embed="rId5"/>
          <a:stretch>
            <a:fillRect/>
          </a:stretch>
        </p:blipFill>
        <p:spPr>
          <a:xfrm>
            <a:off x="3607530" y="1368507"/>
            <a:ext cx="2192463" cy="1591788"/>
          </a:xfrm>
          <a:prstGeom prst="rect">
            <a:avLst/>
          </a:prstGeom>
        </p:spPr>
      </p:pic>
      <p:pic>
        <p:nvPicPr>
          <p:cNvPr id="7" name="Picture 6" descr="A table with chairs around it&#10;&#10;Description automatically generated with low confidence">
            <a:extLst>
              <a:ext uri="{FF2B5EF4-FFF2-40B4-BE49-F238E27FC236}">
                <a16:creationId xmlns:a16="http://schemas.microsoft.com/office/drawing/2014/main" id="{DEB3146A-68DE-9D17-B9C7-7E75F30FEB07}"/>
              </a:ext>
            </a:extLst>
          </p:cNvPr>
          <p:cNvPicPr>
            <a:picLocks noChangeAspect="1"/>
          </p:cNvPicPr>
          <p:nvPr/>
        </p:nvPicPr>
        <p:blipFill>
          <a:blip r:embed="rId6"/>
          <a:stretch>
            <a:fillRect/>
          </a:stretch>
        </p:blipFill>
        <p:spPr>
          <a:xfrm>
            <a:off x="15965532" y="1710021"/>
            <a:ext cx="2191454" cy="1591056"/>
          </a:xfrm>
          <a:prstGeom prst="rect">
            <a:avLst/>
          </a:prstGeom>
        </p:spPr>
      </p:pic>
      <p:pic>
        <p:nvPicPr>
          <p:cNvPr id="38" name="Picture 37" descr="A table with chairs around it&#10;&#10;Description automatically generated with low confidence">
            <a:extLst>
              <a:ext uri="{FF2B5EF4-FFF2-40B4-BE49-F238E27FC236}">
                <a16:creationId xmlns:a16="http://schemas.microsoft.com/office/drawing/2014/main" id="{E3BB557E-01D2-E68E-3140-278A74F75099}"/>
              </a:ext>
            </a:extLst>
          </p:cNvPr>
          <p:cNvPicPr>
            <a:picLocks noChangeAspect="1"/>
          </p:cNvPicPr>
          <p:nvPr/>
        </p:nvPicPr>
        <p:blipFill>
          <a:blip r:embed="rId6"/>
          <a:stretch>
            <a:fillRect/>
          </a:stretch>
        </p:blipFill>
        <p:spPr>
          <a:xfrm>
            <a:off x="9808171" y="1369239"/>
            <a:ext cx="2191454" cy="1591056"/>
          </a:xfrm>
          <a:prstGeom prst="rect">
            <a:avLst/>
          </a:prstGeom>
        </p:spPr>
      </p:pic>
      <p:sp>
        <p:nvSpPr>
          <p:cNvPr id="39" name="Title 1">
            <a:extLst>
              <a:ext uri="{FF2B5EF4-FFF2-40B4-BE49-F238E27FC236}">
                <a16:creationId xmlns:a16="http://schemas.microsoft.com/office/drawing/2014/main" id="{3CC67B22-1A71-A297-9EB5-C7A70BB34355}"/>
              </a:ext>
            </a:extLst>
          </p:cNvPr>
          <p:cNvSpPr txBox="1">
            <a:spLocks/>
          </p:cNvSpPr>
          <p:nvPr/>
        </p:nvSpPr>
        <p:spPr>
          <a:xfrm>
            <a:off x="6772229" y="1805107"/>
            <a:ext cx="1957796" cy="4460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Kinect Depth = 4.5 m</a:t>
            </a:r>
          </a:p>
        </p:txBody>
      </p:sp>
      <p:sp>
        <p:nvSpPr>
          <p:cNvPr id="40" name="Title 1">
            <a:extLst>
              <a:ext uri="{FF2B5EF4-FFF2-40B4-BE49-F238E27FC236}">
                <a16:creationId xmlns:a16="http://schemas.microsoft.com/office/drawing/2014/main" id="{2CAFB75E-152E-1969-4411-0C60B8AFE8F2}"/>
              </a:ext>
            </a:extLst>
          </p:cNvPr>
          <p:cNvSpPr txBox="1">
            <a:spLocks/>
          </p:cNvSpPr>
          <p:nvPr/>
        </p:nvSpPr>
        <p:spPr>
          <a:xfrm>
            <a:off x="6773008" y="1307243"/>
            <a:ext cx="1825391" cy="4620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t>--- Average Verbal </a:t>
            </a:r>
          </a:p>
          <a:p>
            <a:r>
              <a:rPr lang="en-US" sz="1600" dirty="0"/>
              <a:t>     Estimate</a:t>
            </a:r>
          </a:p>
        </p:txBody>
      </p:sp>
    </p:spTree>
    <p:extLst>
      <p:ext uri="{BB962C8B-B14F-4D97-AF65-F5344CB8AC3E}">
        <p14:creationId xmlns:p14="http://schemas.microsoft.com/office/powerpoint/2010/main" val="2791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4BB13C-C86C-CF9F-BA30-F7CCD53A4EB1}"/>
              </a:ext>
            </a:extLst>
          </p:cNvPr>
          <p:cNvGrpSpPr/>
          <p:nvPr/>
        </p:nvGrpSpPr>
        <p:grpSpPr>
          <a:xfrm>
            <a:off x="5238277" y="2835209"/>
            <a:ext cx="6610902" cy="1253067"/>
            <a:chOff x="5369864" y="4070935"/>
            <a:chExt cx="6610902" cy="1253067"/>
          </a:xfrm>
        </p:grpSpPr>
        <p:grpSp>
          <p:nvGrpSpPr>
            <p:cNvPr id="8" name="Group 7">
              <a:extLst>
                <a:ext uri="{FF2B5EF4-FFF2-40B4-BE49-F238E27FC236}">
                  <a16:creationId xmlns:a16="http://schemas.microsoft.com/office/drawing/2014/main" id="{EF0498D9-7B69-9159-149F-B0BCC423D602}"/>
                </a:ext>
              </a:extLst>
            </p:cNvPr>
            <p:cNvGrpSpPr/>
            <p:nvPr/>
          </p:nvGrpSpPr>
          <p:grpSpPr>
            <a:xfrm>
              <a:off x="5486978" y="4273898"/>
              <a:ext cx="6493788" cy="876230"/>
              <a:chOff x="84880" y="5922466"/>
              <a:chExt cx="6034611" cy="617926"/>
            </a:xfrm>
          </p:grpSpPr>
          <p:sp>
            <p:nvSpPr>
              <p:cNvPr id="17" name="TextBox 16">
                <a:extLst>
                  <a:ext uri="{FF2B5EF4-FFF2-40B4-BE49-F238E27FC236}">
                    <a16:creationId xmlns:a16="http://schemas.microsoft.com/office/drawing/2014/main" id="{A95F2A4D-C0A6-BD4C-9BF9-4A96A21D6671}"/>
                  </a:ext>
                </a:extLst>
              </p:cNvPr>
              <p:cNvSpPr txBox="1"/>
              <p:nvPr/>
            </p:nvSpPr>
            <p:spPr>
              <a:xfrm>
                <a:off x="84880" y="6020913"/>
                <a:ext cx="3330103" cy="291136"/>
              </a:xfrm>
              <a:prstGeom prst="rect">
                <a:avLst/>
              </a:prstGeom>
              <a:noFill/>
            </p:spPr>
            <p:txBody>
              <a:bodyPr wrap="square" rtlCol="0">
                <a:spAutoFit/>
              </a:bodyPr>
              <a:lstStyle/>
              <a:p>
                <a:r>
                  <a:rPr lang="en-US" sz="2000" dirty="0"/>
                  <a:t>Verbal Estimate Difference =  </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6E5F0A3-BF47-55D5-E411-3A2B667E7F41}"/>
                      </a:ext>
                    </a:extLst>
                  </p:cNvPr>
                  <p:cNvSpPr txBox="1"/>
                  <p:nvPr/>
                </p:nvSpPr>
                <p:spPr>
                  <a:xfrm>
                    <a:off x="2789388" y="5922466"/>
                    <a:ext cx="3330103" cy="6179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nary>
                            <m:naryPr>
                              <m:chr m:val="∑"/>
                              <m:limLoc m:val="subSup"/>
                              <m:ctrlPr>
                                <a:rPr lang="en-US" sz="2000" b="0" i="1" smtClean="0">
                                  <a:latin typeface="Cambria Math" panose="02040503050406030204" pitchFamily="18" charset="0"/>
                                </a:rPr>
                              </m:ctrlPr>
                            </m:naryPr>
                            <m:sub>
                              <m:r>
                                <m:rPr>
                                  <m:brk m:alnAt="25"/>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r>
                                    <a:rPr lang="en-US" sz="2000" b="0" i="1" smtClean="0">
                                      <a:latin typeface="Cambria Math" panose="02040503050406030204" pitchFamily="18" charset="0"/>
                                    </a:rPr>
                                    <m:t>0</m:t>
                                  </m:r>
                                </m:e>
                                <m:sub>
                                  <m:r>
                                    <a:rPr lang="en-US" sz="2000" b="0" i="1" smtClean="0">
                                      <a:latin typeface="Cambria Math" panose="02040503050406030204" pitchFamily="18" charset="0"/>
                                    </a:rPr>
                                    <m:t>𝑖</m:t>
                                  </m:r>
                                </m:sub>
                              </m:sSub>
                            </m:e>
                          </m:nary>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𝑠</m:t>
                                  </m:r>
                                  <m:r>
                                    <a:rPr lang="en-US" sz="2000" b="0" i="1" smtClean="0">
                                      <a:latin typeface="Cambria Math" panose="02040503050406030204" pitchFamily="18" charset="0"/>
                                    </a:rPr>
                                    <m:t>1</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oMath>
                      </m:oMathPara>
                    </a14:m>
                    <a:endParaRPr lang="en-US" sz="2000" dirty="0"/>
                  </a:p>
                </p:txBody>
              </p:sp>
            </mc:Choice>
            <mc:Fallback xmlns="">
              <p:sp>
                <p:nvSpPr>
                  <p:cNvPr id="29" name="TextBox 28">
                    <a:extLst>
                      <a:ext uri="{FF2B5EF4-FFF2-40B4-BE49-F238E27FC236}">
                        <a16:creationId xmlns:a16="http://schemas.microsoft.com/office/drawing/2014/main" id="{450FD34B-FCEE-B4A3-591C-4C060276FC8A}"/>
                      </a:ext>
                    </a:extLst>
                  </p:cNvPr>
                  <p:cNvSpPr txBox="1">
                    <a:spLocks noRot="1" noChangeAspect="1" noMove="1" noResize="1" noEditPoints="1" noAdjustHandles="1" noChangeArrowheads="1" noChangeShapeType="1" noTextEdit="1"/>
                  </p:cNvSpPr>
                  <p:nvPr/>
                </p:nvSpPr>
                <p:spPr>
                  <a:xfrm>
                    <a:off x="2789388" y="5922466"/>
                    <a:ext cx="3330103" cy="617926"/>
                  </a:xfrm>
                  <a:prstGeom prst="rect">
                    <a:avLst/>
                  </a:prstGeom>
                  <a:blipFill>
                    <a:blip r:embed="rId4"/>
                    <a:stretch>
                      <a:fillRect l="-8834" t="-125714" b="-155714"/>
                    </a:stretch>
                  </a:blipFill>
                </p:spPr>
                <p:txBody>
                  <a:bodyPr/>
                  <a:lstStyle/>
                  <a:p>
                    <a:r>
                      <a:rPr lang="en-US">
                        <a:noFill/>
                      </a:rPr>
                      <a:t> </a:t>
                    </a:r>
                  </a:p>
                </p:txBody>
              </p:sp>
            </mc:Fallback>
          </mc:AlternateContent>
        </p:grpSp>
        <p:sp>
          <p:nvSpPr>
            <p:cNvPr id="16" name="Rounded Rectangle 15">
              <a:extLst>
                <a:ext uri="{FF2B5EF4-FFF2-40B4-BE49-F238E27FC236}">
                  <a16:creationId xmlns:a16="http://schemas.microsoft.com/office/drawing/2014/main" id="{F0527A99-A960-58B1-62DC-09852B4D8534}"/>
                </a:ext>
              </a:extLst>
            </p:cNvPr>
            <p:cNvSpPr/>
            <p:nvPr/>
          </p:nvSpPr>
          <p:spPr>
            <a:xfrm>
              <a:off x="5369864" y="4070935"/>
              <a:ext cx="6434666" cy="1253067"/>
            </a:xfrm>
            <a:prstGeom prst="roundRect">
              <a:avLst>
                <a:gd name="adj" fmla="val 4774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DC60E66-C7D8-9505-FEB3-26AD04CAF7D6}"/>
              </a:ext>
            </a:extLst>
          </p:cNvPr>
          <p:cNvGrpSpPr/>
          <p:nvPr/>
        </p:nvGrpSpPr>
        <p:grpSpPr>
          <a:xfrm>
            <a:off x="2126510" y="4250455"/>
            <a:ext cx="4490720" cy="873760"/>
            <a:chOff x="2296160" y="5567680"/>
            <a:chExt cx="4490720" cy="873760"/>
          </a:xfrm>
        </p:grpSpPr>
        <p:cxnSp>
          <p:nvCxnSpPr>
            <p:cNvPr id="21" name="Straight Connector 20">
              <a:extLst>
                <a:ext uri="{FF2B5EF4-FFF2-40B4-BE49-F238E27FC236}">
                  <a16:creationId xmlns:a16="http://schemas.microsoft.com/office/drawing/2014/main" id="{D09B0BE7-8DBC-3DED-002C-16EB931075F5}"/>
                </a:ext>
              </a:extLst>
            </p:cNvPr>
            <p:cNvCxnSpPr>
              <a:cxnSpLocks/>
            </p:cNvCxnSpPr>
            <p:nvPr/>
          </p:nvCxnSpPr>
          <p:spPr>
            <a:xfrm>
              <a:off x="6786880" y="5567680"/>
              <a:ext cx="0" cy="87376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D1FE0A0D-1FE4-35DE-939D-90AEA129D312}"/>
                </a:ext>
              </a:extLst>
            </p:cNvPr>
            <p:cNvCxnSpPr/>
            <p:nvPr/>
          </p:nvCxnSpPr>
          <p:spPr>
            <a:xfrm flipH="1">
              <a:off x="2296160" y="6441440"/>
              <a:ext cx="449072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D59CB6E-4EDA-3987-895C-3AB23436C11E}"/>
                </a:ext>
              </a:extLst>
            </p:cNvPr>
            <p:cNvCxnSpPr/>
            <p:nvPr/>
          </p:nvCxnSpPr>
          <p:spPr>
            <a:xfrm flipV="1">
              <a:off x="2296160" y="6100955"/>
              <a:ext cx="0" cy="34048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6" name="Title 1">
            <a:extLst>
              <a:ext uri="{FF2B5EF4-FFF2-40B4-BE49-F238E27FC236}">
                <a16:creationId xmlns:a16="http://schemas.microsoft.com/office/drawing/2014/main" id="{89AD2883-04CE-96DA-4ED9-BC2C5F5DF397}"/>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27" name="Picture 26" descr="Chart, scatter chart&#10;&#10;Description automatically generated">
            <a:extLst>
              <a:ext uri="{FF2B5EF4-FFF2-40B4-BE49-F238E27FC236}">
                <a16:creationId xmlns:a16="http://schemas.microsoft.com/office/drawing/2014/main" id="{524E4269-EA93-29AD-4300-83C52403C3F7}"/>
              </a:ext>
            </a:extLst>
          </p:cNvPr>
          <p:cNvPicPr>
            <a:picLocks noChangeAspect="1"/>
          </p:cNvPicPr>
          <p:nvPr/>
        </p:nvPicPr>
        <p:blipFill>
          <a:blip r:embed="rId5"/>
          <a:stretch>
            <a:fillRect/>
          </a:stretch>
        </p:blipFill>
        <p:spPr>
          <a:xfrm>
            <a:off x="62212" y="558739"/>
            <a:ext cx="4128596" cy="4128596"/>
          </a:xfrm>
          <a:prstGeom prst="rect">
            <a:avLst/>
          </a:prstGeom>
        </p:spPr>
      </p:pic>
      <p:sp>
        <p:nvSpPr>
          <p:cNvPr id="28" name="Rectangle 27">
            <a:extLst>
              <a:ext uri="{FF2B5EF4-FFF2-40B4-BE49-F238E27FC236}">
                <a16:creationId xmlns:a16="http://schemas.microsoft.com/office/drawing/2014/main" id="{1AF072D0-83BD-D6BD-8F6A-DAE09406F608}"/>
              </a:ext>
            </a:extLst>
          </p:cNvPr>
          <p:cNvSpPr/>
          <p:nvPr/>
        </p:nvSpPr>
        <p:spPr>
          <a:xfrm>
            <a:off x="534550" y="558737"/>
            <a:ext cx="3773372" cy="36745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7004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4"/>
          <a:stretch>
            <a:fillRect/>
          </a:stretch>
        </p:blipFill>
        <p:spPr>
          <a:xfrm>
            <a:off x="62212" y="558739"/>
            <a:ext cx="4128596" cy="4128596"/>
          </a:xfrm>
          <a:prstGeom prst="rect">
            <a:avLst/>
          </a:prstGeom>
        </p:spPr>
      </p:pic>
      <p:sp>
        <p:nvSpPr>
          <p:cNvPr id="11" name="TextBox 10">
            <a:extLst>
              <a:ext uri="{FF2B5EF4-FFF2-40B4-BE49-F238E27FC236}">
                <a16:creationId xmlns:a16="http://schemas.microsoft.com/office/drawing/2014/main" id="{EB1E4A93-6279-002B-D742-C5E6ED54422E}"/>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grpSp>
        <p:nvGrpSpPr>
          <p:cNvPr id="37" name="Group 36">
            <a:extLst>
              <a:ext uri="{FF2B5EF4-FFF2-40B4-BE49-F238E27FC236}">
                <a16:creationId xmlns:a16="http://schemas.microsoft.com/office/drawing/2014/main" id="{59A8FC26-5858-7BD7-4422-9B6FCBD793D4}"/>
              </a:ext>
            </a:extLst>
          </p:cNvPr>
          <p:cNvGrpSpPr/>
          <p:nvPr/>
        </p:nvGrpSpPr>
        <p:grpSpPr>
          <a:xfrm>
            <a:off x="6035040" y="4480560"/>
            <a:ext cx="4860383" cy="2101396"/>
            <a:chOff x="6035040" y="4480560"/>
            <a:chExt cx="4860383" cy="2101396"/>
          </a:xfrm>
        </p:grpSpPr>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5"/>
            <a:srcRect l="10246" r="3825" b="11614"/>
            <a:stretch/>
          </p:blipFill>
          <p:spPr>
            <a:xfrm>
              <a:off x="6035040" y="4480560"/>
              <a:ext cx="4860383" cy="2101396"/>
            </a:xfrm>
            <a:prstGeom prst="rect">
              <a:avLst/>
            </a:prstGeom>
          </p:spPr>
        </p:pic>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gr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35" name="Rectangle 34">
            <a:extLst>
              <a:ext uri="{FF2B5EF4-FFF2-40B4-BE49-F238E27FC236}">
                <a16:creationId xmlns:a16="http://schemas.microsoft.com/office/drawing/2014/main" id="{6B9F6719-87CC-39C5-487D-DC925A7EDF2C}"/>
              </a:ext>
            </a:extLst>
          </p:cNvPr>
          <p:cNvSpPr/>
          <p:nvPr/>
        </p:nvSpPr>
        <p:spPr>
          <a:xfrm>
            <a:off x="7763210" y="4687334"/>
            <a:ext cx="3296594"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74641AA-5D22-811E-B323-3212054AD95C}"/>
              </a:ext>
            </a:extLst>
          </p:cNvPr>
          <p:cNvGrpSpPr/>
          <p:nvPr/>
        </p:nvGrpSpPr>
        <p:grpSpPr>
          <a:xfrm>
            <a:off x="1296576" y="4982483"/>
            <a:ext cx="4679470" cy="533413"/>
            <a:chOff x="1296576" y="4982483"/>
            <a:chExt cx="4679470" cy="533413"/>
          </a:xfrm>
        </p:grpSpPr>
        <p:sp>
          <p:nvSpPr>
            <p:cNvPr id="38" name="Left Brace 37">
              <a:extLst>
                <a:ext uri="{FF2B5EF4-FFF2-40B4-BE49-F238E27FC236}">
                  <a16:creationId xmlns:a16="http://schemas.microsoft.com/office/drawing/2014/main" id="{3B4C96B0-E3EB-F3CE-0B55-CF193FFEFAA4}"/>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32F44CF-6A7A-DD29-E239-F14250D83A18}"/>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Tree>
    <p:extLst>
      <p:ext uri="{BB962C8B-B14F-4D97-AF65-F5344CB8AC3E}">
        <p14:creationId xmlns:p14="http://schemas.microsoft.com/office/powerpoint/2010/main" val="346609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76F2E8-2ED2-7E3B-73A6-5CE70A60F97A}"/>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6" name="Picture 5">
            <a:extLst>
              <a:ext uri="{FF2B5EF4-FFF2-40B4-BE49-F238E27FC236}">
                <a16:creationId xmlns:a16="http://schemas.microsoft.com/office/drawing/2014/main" id="{67B48F2D-0AAD-7F7C-66BA-9ECD082BDFC4}"/>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sp>
        <p:nvSpPr>
          <p:cNvPr id="4" name="Title 1">
            <a:extLst>
              <a:ext uri="{FF2B5EF4-FFF2-40B4-BE49-F238E27FC236}">
                <a16:creationId xmlns:a16="http://schemas.microsoft.com/office/drawing/2014/main" id="{543BF41B-ED1F-551A-1470-70FCA425A392}"/>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pic>
        <p:nvPicPr>
          <p:cNvPr id="10" name="Picture 9" descr="Chart, scatter chart&#10;&#10;Description automatically generated">
            <a:extLst>
              <a:ext uri="{FF2B5EF4-FFF2-40B4-BE49-F238E27FC236}">
                <a16:creationId xmlns:a16="http://schemas.microsoft.com/office/drawing/2014/main" id="{C0931575-370B-985E-7ED2-CEC1B7E7D1E9}"/>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8" name="Picture 7" descr="Chart, scatter chart&#10;&#10;Description automatically generated">
            <a:extLst>
              <a:ext uri="{FF2B5EF4-FFF2-40B4-BE49-F238E27FC236}">
                <a16:creationId xmlns:a16="http://schemas.microsoft.com/office/drawing/2014/main" id="{D97AFE78-8825-229F-68B8-E87AAD40A457}"/>
              </a:ext>
            </a:extLst>
          </p:cNvPr>
          <p:cNvPicPr>
            <a:picLocks noChangeAspect="1"/>
          </p:cNvPicPr>
          <p:nvPr/>
        </p:nvPicPr>
        <p:blipFill rotWithShape="1">
          <a:blip r:embed="rId6"/>
          <a:srcRect l="4535"/>
          <a:stretch/>
        </p:blipFill>
        <p:spPr>
          <a:xfrm>
            <a:off x="4363003" y="558739"/>
            <a:ext cx="3794388" cy="4128596"/>
          </a:xfrm>
          <a:prstGeom prst="rect">
            <a:avLst/>
          </a:prstGeom>
        </p:spPr>
      </p:pic>
      <p:sp>
        <p:nvSpPr>
          <p:cNvPr id="19" name="TextBox 18">
            <a:extLst>
              <a:ext uri="{FF2B5EF4-FFF2-40B4-BE49-F238E27FC236}">
                <a16:creationId xmlns:a16="http://schemas.microsoft.com/office/drawing/2014/main" id="{C26CF350-A00B-30C5-08B3-A1BB400D1347}"/>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21" name="TextBox 20">
            <a:extLst>
              <a:ext uri="{FF2B5EF4-FFF2-40B4-BE49-F238E27FC236}">
                <a16:creationId xmlns:a16="http://schemas.microsoft.com/office/drawing/2014/main" id="{3A26DFE0-C60B-6F8D-C084-9BD83EE6BDFE}"/>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25" name="TextBox 24">
            <a:extLst>
              <a:ext uri="{FF2B5EF4-FFF2-40B4-BE49-F238E27FC236}">
                <a16:creationId xmlns:a16="http://schemas.microsoft.com/office/drawing/2014/main" id="{AA6EFD08-745B-0BFF-8D96-1F5B1DFAFE5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26" name="TextBox 25">
            <a:extLst>
              <a:ext uri="{FF2B5EF4-FFF2-40B4-BE49-F238E27FC236}">
                <a16:creationId xmlns:a16="http://schemas.microsoft.com/office/drawing/2014/main" id="{4BC5808B-E3C4-091F-1056-9B983EF8F117}"/>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27" name="TextBox 26">
            <a:extLst>
              <a:ext uri="{FF2B5EF4-FFF2-40B4-BE49-F238E27FC236}">
                <a16:creationId xmlns:a16="http://schemas.microsoft.com/office/drawing/2014/main" id="{9EAFCF67-F239-7339-10E5-98AF68844212}"/>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31" name="TextBox 30">
            <a:extLst>
              <a:ext uri="{FF2B5EF4-FFF2-40B4-BE49-F238E27FC236}">
                <a16:creationId xmlns:a16="http://schemas.microsoft.com/office/drawing/2014/main" id="{EE7B8E76-CF88-E787-50CC-7F6EDB169966}"/>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32" name="TextBox 31">
            <a:extLst>
              <a:ext uri="{FF2B5EF4-FFF2-40B4-BE49-F238E27FC236}">
                <a16:creationId xmlns:a16="http://schemas.microsoft.com/office/drawing/2014/main" id="{50C626FD-8DA0-5DD0-6CC6-4B5D29B185EB}"/>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33" name="TextBox 32">
            <a:extLst>
              <a:ext uri="{FF2B5EF4-FFF2-40B4-BE49-F238E27FC236}">
                <a16:creationId xmlns:a16="http://schemas.microsoft.com/office/drawing/2014/main" id="{6C177C6F-7818-E282-BFC3-F387E8439C58}"/>
              </a:ext>
            </a:extLst>
          </p:cNvPr>
          <p:cNvSpPr txBox="1"/>
          <p:nvPr/>
        </p:nvSpPr>
        <p:spPr>
          <a:xfrm>
            <a:off x="9498960" y="6228013"/>
            <a:ext cx="1288248" cy="369332"/>
          </a:xfrm>
          <a:prstGeom prst="rect">
            <a:avLst/>
          </a:prstGeom>
          <a:noFill/>
        </p:spPr>
        <p:txBody>
          <a:bodyPr wrap="square" rtlCol="0">
            <a:spAutoFit/>
          </a:bodyPr>
          <a:lstStyle/>
          <a:p>
            <a:pPr algn="ctr"/>
            <a:r>
              <a:rPr lang="en-US" dirty="0"/>
              <a:t>0.76</a:t>
            </a:r>
          </a:p>
        </p:txBody>
      </p:sp>
      <p:sp>
        <p:nvSpPr>
          <p:cNvPr id="2" name="Rectangle 1">
            <a:extLst>
              <a:ext uri="{FF2B5EF4-FFF2-40B4-BE49-F238E27FC236}">
                <a16:creationId xmlns:a16="http://schemas.microsoft.com/office/drawing/2014/main" id="{F2EC7902-69F8-0798-3969-D0F90A9BEC03}"/>
              </a:ext>
            </a:extLst>
          </p:cNvPr>
          <p:cNvSpPr/>
          <p:nvPr/>
        </p:nvSpPr>
        <p:spPr>
          <a:xfrm>
            <a:off x="9333108" y="4687334"/>
            <a:ext cx="1726695" cy="1981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F899281-CF99-C3C8-6621-FC285CFE33BE}"/>
              </a:ext>
            </a:extLst>
          </p:cNvPr>
          <p:cNvGrpSpPr/>
          <p:nvPr/>
        </p:nvGrpSpPr>
        <p:grpSpPr>
          <a:xfrm>
            <a:off x="1296576" y="4982483"/>
            <a:ext cx="4679470" cy="533413"/>
            <a:chOff x="1296576" y="4982483"/>
            <a:chExt cx="4679470" cy="533413"/>
          </a:xfrm>
        </p:grpSpPr>
        <p:sp>
          <p:nvSpPr>
            <p:cNvPr id="7" name="Left Brace 6">
              <a:extLst>
                <a:ext uri="{FF2B5EF4-FFF2-40B4-BE49-F238E27FC236}">
                  <a16:creationId xmlns:a16="http://schemas.microsoft.com/office/drawing/2014/main" id="{28D9C6B5-44C0-3095-7ABE-6914D2843ABA}"/>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C62299C-BBAF-FF13-9A46-EEFAA84964CC}"/>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12" name="TextBox 11">
            <a:extLst>
              <a:ext uri="{FF2B5EF4-FFF2-40B4-BE49-F238E27FC236}">
                <a16:creationId xmlns:a16="http://schemas.microsoft.com/office/drawing/2014/main" id="{17495A1D-1B0E-00CE-AA93-6B26518179B6}"/>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886131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E0E294F-A633-B8B3-F311-407C4EE6A778}"/>
              </a:ext>
            </a:extLst>
          </p:cNvPr>
          <p:cNvPicPr>
            <a:picLocks noChangeAspect="1"/>
          </p:cNvPicPr>
          <p:nvPr/>
        </p:nvPicPr>
        <p:blipFill rotWithShape="1">
          <a:blip r:embed="rId3"/>
          <a:srcRect l="12233" r="3825" b="11614"/>
          <a:stretch/>
        </p:blipFill>
        <p:spPr>
          <a:xfrm>
            <a:off x="1288248" y="4480560"/>
            <a:ext cx="4747970" cy="2101396"/>
          </a:xfrm>
          <a:prstGeom prst="rect">
            <a:avLst/>
          </a:prstGeom>
        </p:spPr>
      </p:pic>
      <p:pic>
        <p:nvPicPr>
          <p:cNvPr id="25" name="Picture 24">
            <a:extLst>
              <a:ext uri="{FF2B5EF4-FFF2-40B4-BE49-F238E27FC236}">
                <a16:creationId xmlns:a16="http://schemas.microsoft.com/office/drawing/2014/main" id="{7D43102B-7D87-2E88-809C-4941C89EBE8C}"/>
              </a:ext>
            </a:extLst>
          </p:cNvPr>
          <p:cNvPicPr>
            <a:picLocks noChangeAspect="1"/>
          </p:cNvPicPr>
          <p:nvPr/>
        </p:nvPicPr>
        <p:blipFill rotWithShape="1">
          <a:blip r:embed="rId4"/>
          <a:srcRect l="10246" r="3825" b="11614"/>
          <a:stretch/>
        </p:blipFill>
        <p:spPr>
          <a:xfrm>
            <a:off x="6035040" y="4480560"/>
            <a:ext cx="4860383" cy="2101396"/>
          </a:xfrm>
          <a:prstGeom prst="rect">
            <a:avLst/>
          </a:prstGeom>
        </p:spPr>
      </p:pic>
      <p:pic>
        <p:nvPicPr>
          <p:cNvPr id="35" name="Picture 34" descr="Chart, scatter chart&#10;&#10;Description automatically generated">
            <a:extLst>
              <a:ext uri="{FF2B5EF4-FFF2-40B4-BE49-F238E27FC236}">
                <a16:creationId xmlns:a16="http://schemas.microsoft.com/office/drawing/2014/main" id="{B99EBA4E-C63B-AF4D-A649-C680DF1EF4BF}"/>
              </a:ext>
            </a:extLst>
          </p:cNvPr>
          <p:cNvPicPr>
            <a:picLocks noChangeAspect="1"/>
          </p:cNvPicPr>
          <p:nvPr/>
        </p:nvPicPr>
        <p:blipFill>
          <a:blip r:embed="rId5"/>
          <a:stretch>
            <a:fillRect/>
          </a:stretch>
        </p:blipFill>
        <p:spPr>
          <a:xfrm>
            <a:off x="62212" y="558739"/>
            <a:ext cx="4128596" cy="4128596"/>
          </a:xfrm>
          <a:prstGeom prst="rect">
            <a:avLst/>
          </a:prstGeom>
        </p:spPr>
      </p:pic>
      <p:pic>
        <p:nvPicPr>
          <p:cNvPr id="40" name="Picture 39" descr="Chart, scatter chart&#10;&#10;Description automatically generated">
            <a:extLst>
              <a:ext uri="{FF2B5EF4-FFF2-40B4-BE49-F238E27FC236}">
                <a16:creationId xmlns:a16="http://schemas.microsoft.com/office/drawing/2014/main" id="{200A79CE-5A7A-E572-7B15-CC9207443CCD}"/>
              </a:ext>
            </a:extLst>
          </p:cNvPr>
          <p:cNvPicPr>
            <a:picLocks noChangeAspect="1"/>
          </p:cNvPicPr>
          <p:nvPr/>
        </p:nvPicPr>
        <p:blipFill rotWithShape="1">
          <a:blip r:embed="rId6"/>
          <a:srcRect l="4535"/>
          <a:stretch/>
        </p:blipFill>
        <p:spPr>
          <a:xfrm>
            <a:off x="4363003" y="558739"/>
            <a:ext cx="3794388" cy="4128596"/>
          </a:xfrm>
          <a:prstGeom prst="rect">
            <a:avLst/>
          </a:prstGeom>
        </p:spPr>
      </p:pic>
      <p:pic>
        <p:nvPicPr>
          <p:cNvPr id="41" name="Picture 40" descr="Chart, scatter chart&#10;&#10;Description automatically generated">
            <a:extLst>
              <a:ext uri="{FF2B5EF4-FFF2-40B4-BE49-F238E27FC236}">
                <a16:creationId xmlns:a16="http://schemas.microsoft.com/office/drawing/2014/main" id="{9BE62AA3-8584-6CF7-C107-B96B358FB0D9}"/>
              </a:ext>
            </a:extLst>
          </p:cNvPr>
          <p:cNvPicPr>
            <a:picLocks noChangeAspect="1"/>
          </p:cNvPicPr>
          <p:nvPr/>
        </p:nvPicPr>
        <p:blipFill rotWithShape="1">
          <a:blip r:embed="rId7"/>
          <a:srcRect l="4535"/>
          <a:stretch/>
        </p:blipFill>
        <p:spPr>
          <a:xfrm>
            <a:off x="8329587" y="588267"/>
            <a:ext cx="3794388" cy="4128596"/>
          </a:xfrm>
          <a:prstGeom prst="rect">
            <a:avLst/>
          </a:prstGeom>
        </p:spPr>
      </p:pic>
      <p:sp>
        <p:nvSpPr>
          <p:cNvPr id="42" name="TextBox 41">
            <a:extLst>
              <a:ext uri="{FF2B5EF4-FFF2-40B4-BE49-F238E27FC236}">
                <a16:creationId xmlns:a16="http://schemas.microsoft.com/office/drawing/2014/main" id="{5D8EB20F-A376-EB11-4969-AD77258B7E8D}"/>
              </a:ext>
            </a:extLst>
          </p:cNvPr>
          <p:cNvSpPr txBox="1"/>
          <p:nvPr/>
        </p:nvSpPr>
        <p:spPr>
          <a:xfrm>
            <a:off x="1482386" y="604619"/>
            <a:ext cx="1288247" cy="492443"/>
          </a:xfrm>
          <a:prstGeom prst="rect">
            <a:avLst/>
          </a:prstGeom>
          <a:solidFill>
            <a:schemeClr val="bg1"/>
          </a:solidFill>
        </p:spPr>
        <p:txBody>
          <a:bodyPr wrap="square" rtlCol="0">
            <a:spAutoFit/>
          </a:bodyPr>
          <a:lstStyle/>
          <a:p>
            <a:pPr algn="ctr"/>
            <a:r>
              <a:rPr lang="en-US" sz="2500" dirty="0"/>
              <a:t>125 ms</a:t>
            </a:r>
          </a:p>
        </p:txBody>
      </p:sp>
      <p:sp>
        <p:nvSpPr>
          <p:cNvPr id="43" name="TextBox 42">
            <a:extLst>
              <a:ext uri="{FF2B5EF4-FFF2-40B4-BE49-F238E27FC236}">
                <a16:creationId xmlns:a16="http://schemas.microsoft.com/office/drawing/2014/main" id="{AC559E48-2A1C-2135-5F8B-9F676FBBD894}"/>
              </a:ext>
            </a:extLst>
          </p:cNvPr>
          <p:cNvSpPr txBox="1"/>
          <p:nvPr/>
        </p:nvSpPr>
        <p:spPr>
          <a:xfrm>
            <a:off x="5704397" y="604619"/>
            <a:ext cx="1288247" cy="492443"/>
          </a:xfrm>
          <a:prstGeom prst="rect">
            <a:avLst/>
          </a:prstGeom>
          <a:solidFill>
            <a:schemeClr val="bg1"/>
          </a:solidFill>
        </p:spPr>
        <p:txBody>
          <a:bodyPr wrap="square" rtlCol="0">
            <a:spAutoFit/>
          </a:bodyPr>
          <a:lstStyle/>
          <a:p>
            <a:pPr algn="ctr"/>
            <a:r>
              <a:rPr lang="en-US" sz="2500" dirty="0"/>
              <a:t>250 ms</a:t>
            </a:r>
          </a:p>
        </p:txBody>
      </p:sp>
      <p:sp>
        <p:nvSpPr>
          <p:cNvPr id="44" name="TextBox 43">
            <a:extLst>
              <a:ext uri="{FF2B5EF4-FFF2-40B4-BE49-F238E27FC236}">
                <a16:creationId xmlns:a16="http://schemas.microsoft.com/office/drawing/2014/main" id="{37454A78-915D-F97B-F438-3E6964A4075D}"/>
              </a:ext>
            </a:extLst>
          </p:cNvPr>
          <p:cNvSpPr txBox="1"/>
          <p:nvPr/>
        </p:nvSpPr>
        <p:spPr>
          <a:xfrm>
            <a:off x="9543031" y="589219"/>
            <a:ext cx="1288247" cy="492443"/>
          </a:xfrm>
          <a:prstGeom prst="rect">
            <a:avLst/>
          </a:prstGeom>
          <a:solidFill>
            <a:schemeClr val="bg1"/>
          </a:solidFill>
        </p:spPr>
        <p:txBody>
          <a:bodyPr wrap="square" rtlCol="0">
            <a:spAutoFit/>
          </a:bodyPr>
          <a:lstStyle/>
          <a:p>
            <a:pPr algn="ctr"/>
            <a:r>
              <a:rPr lang="en-US" sz="2500" dirty="0"/>
              <a:t>1000 ms</a:t>
            </a:r>
          </a:p>
        </p:txBody>
      </p:sp>
      <p:sp>
        <p:nvSpPr>
          <p:cNvPr id="45" name="Title 1">
            <a:extLst>
              <a:ext uri="{FF2B5EF4-FFF2-40B4-BE49-F238E27FC236}">
                <a16:creationId xmlns:a16="http://schemas.microsoft.com/office/drawing/2014/main" id="{51417601-4806-0131-79BE-11425C4055FF}"/>
              </a:ext>
            </a:extLst>
          </p:cNvPr>
          <p:cNvSpPr>
            <a:spLocks noGrp="1"/>
          </p:cNvSpPr>
          <p:nvPr>
            <p:ph type="title"/>
          </p:nvPr>
        </p:nvSpPr>
        <p:spPr>
          <a:xfrm>
            <a:off x="-29228" y="30103"/>
            <a:ext cx="11459228" cy="609600"/>
          </a:xfrm>
        </p:spPr>
        <p:txBody>
          <a:bodyPr>
            <a:noAutofit/>
          </a:bodyPr>
          <a:lstStyle/>
          <a:p>
            <a:r>
              <a:rPr lang="en-US" sz="3800" b="1" dirty="0"/>
              <a:t>Do verbal estimates predict discrimination accuracy?</a:t>
            </a:r>
          </a:p>
        </p:txBody>
      </p:sp>
      <p:grpSp>
        <p:nvGrpSpPr>
          <p:cNvPr id="46" name="Group 45">
            <a:extLst>
              <a:ext uri="{FF2B5EF4-FFF2-40B4-BE49-F238E27FC236}">
                <a16:creationId xmlns:a16="http://schemas.microsoft.com/office/drawing/2014/main" id="{DAC31882-578D-BAC0-871A-BB51C234807F}"/>
              </a:ext>
            </a:extLst>
          </p:cNvPr>
          <p:cNvGrpSpPr/>
          <p:nvPr/>
        </p:nvGrpSpPr>
        <p:grpSpPr>
          <a:xfrm>
            <a:off x="1296576" y="4982483"/>
            <a:ext cx="4679470" cy="533413"/>
            <a:chOff x="1296576" y="4982483"/>
            <a:chExt cx="4679470" cy="533413"/>
          </a:xfrm>
        </p:grpSpPr>
        <p:sp>
          <p:nvSpPr>
            <p:cNvPr id="47" name="Left Brace 46">
              <a:extLst>
                <a:ext uri="{FF2B5EF4-FFF2-40B4-BE49-F238E27FC236}">
                  <a16:creationId xmlns:a16="http://schemas.microsoft.com/office/drawing/2014/main" id="{37AE6EBF-792D-C3C1-223B-A203301F2C32}"/>
                </a:ext>
              </a:extLst>
            </p:cNvPr>
            <p:cNvSpPr/>
            <p:nvPr/>
          </p:nvSpPr>
          <p:spPr>
            <a:xfrm rot="5400000">
              <a:off x="3515533" y="3055383"/>
              <a:ext cx="241556" cy="4679470"/>
            </a:xfrm>
            <a:prstGeom prst="leftBrace">
              <a:avLst>
                <a:gd name="adj1" fmla="val 8333"/>
                <a:gd name="adj2" fmla="val 51923"/>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D0CD266B-4F56-B691-021A-3AB611C4DC00}"/>
                </a:ext>
              </a:extLst>
            </p:cNvPr>
            <p:cNvSpPr txBox="1"/>
            <p:nvPr/>
          </p:nvSpPr>
          <p:spPr>
            <a:xfrm>
              <a:off x="2381355" y="4982483"/>
              <a:ext cx="2345240" cy="338554"/>
            </a:xfrm>
            <a:prstGeom prst="rect">
              <a:avLst/>
            </a:prstGeom>
            <a:noFill/>
          </p:spPr>
          <p:txBody>
            <a:bodyPr wrap="square" rtlCol="0">
              <a:spAutoFit/>
            </a:bodyPr>
            <a:lstStyle/>
            <a:p>
              <a:pPr algn="ctr"/>
              <a:r>
                <a:rPr lang="en-US" sz="1600" dirty="0"/>
                <a:t>Kinect</a:t>
              </a:r>
            </a:p>
          </p:txBody>
        </p:sp>
      </p:grpSp>
      <p:sp>
        <p:nvSpPr>
          <p:cNvPr id="52" name="TextBox 51">
            <a:extLst>
              <a:ext uri="{FF2B5EF4-FFF2-40B4-BE49-F238E27FC236}">
                <a16:creationId xmlns:a16="http://schemas.microsoft.com/office/drawing/2014/main" id="{123E402F-DA9E-E19D-9726-1277320D56DC}"/>
              </a:ext>
            </a:extLst>
          </p:cNvPr>
          <p:cNvSpPr txBox="1"/>
          <p:nvPr/>
        </p:nvSpPr>
        <p:spPr>
          <a:xfrm>
            <a:off x="1449901" y="6287161"/>
            <a:ext cx="1288248" cy="369332"/>
          </a:xfrm>
          <a:prstGeom prst="rect">
            <a:avLst/>
          </a:prstGeom>
          <a:noFill/>
        </p:spPr>
        <p:txBody>
          <a:bodyPr wrap="square" rtlCol="0">
            <a:spAutoFit/>
          </a:bodyPr>
          <a:lstStyle/>
          <a:p>
            <a:pPr algn="ctr"/>
            <a:r>
              <a:rPr lang="en-US" dirty="0"/>
              <a:t>0.55</a:t>
            </a:r>
          </a:p>
        </p:txBody>
      </p:sp>
      <p:sp>
        <p:nvSpPr>
          <p:cNvPr id="53" name="TextBox 52">
            <a:extLst>
              <a:ext uri="{FF2B5EF4-FFF2-40B4-BE49-F238E27FC236}">
                <a16:creationId xmlns:a16="http://schemas.microsoft.com/office/drawing/2014/main" id="{A7AC4E94-6C56-FFB8-9BC3-E9FC93A99BC5}"/>
              </a:ext>
            </a:extLst>
          </p:cNvPr>
          <p:cNvSpPr txBox="1"/>
          <p:nvPr/>
        </p:nvSpPr>
        <p:spPr>
          <a:xfrm>
            <a:off x="3239757" y="6287161"/>
            <a:ext cx="844952" cy="381965"/>
          </a:xfrm>
          <a:prstGeom prst="rect">
            <a:avLst/>
          </a:prstGeom>
          <a:noFill/>
        </p:spPr>
        <p:txBody>
          <a:bodyPr wrap="square" rtlCol="0">
            <a:spAutoFit/>
          </a:bodyPr>
          <a:lstStyle/>
          <a:p>
            <a:pPr algn="ctr"/>
            <a:r>
              <a:rPr lang="en-US" dirty="0"/>
              <a:t>0.60</a:t>
            </a:r>
          </a:p>
        </p:txBody>
      </p:sp>
      <p:sp>
        <p:nvSpPr>
          <p:cNvPr id="54" name="TextBox 53">
            <a:extLst>
              <a:ext uri="{FF2B5EF4-FFF2-40B4-BE49-F238E27FC236}">
                <a16:creationId xmlns:a16="http://schemas.microsoft.com/office/drawing/2014/main" id="{304EB7FD-8256-BA82-7082-3000443CB156}"/>
              </a:ext>
            </a:extLst>
          </p:cNvPr>
          <p:cNvSpPr txBox="1"/>
          <p:nvPr/>
        </p:nvSpPr>
        <p:spPr>
          <a:xfrm>
            <a:off x="4859445" y="6287161"/>
            <a:ext cx="844952" cy="381965"/>
          </a:xfrm>
          <a:prstGeom prst="rect">
            <a:avLst/>
          </a:prstGeom>
          <a:noFill/>
        </p:spPr>
        <p:txBody>
          <a:bodyPr wrap="square" rtlCol="0">
            <a:spAutoFit/>
          </a:bodyPr>
          <a:lstStyle/>
          <a:p>
            <a:pPr algn="ctr"/>
            <a:r>
              <a:rPr lang="en-US" dirty="0"/>
              <a:t>0.63</a:t>
            </a:r>
          </a:p>
        </p:txBody>
      </p:sp>
      <p:sp>
        <p:nvSpPr>
          <p:cNvPr id="55" name="TextBox 54">
            <a:extLst>
              <a:ext uri="{FF2B5EF4-FFF2-40B4-BE49-F238E27FC236}">
                <a16:creationId xmlns:a16="http://schemas.microsoft.com/office/drawing/2014/main" id="{FECC8BC3-C352-EC04-BABE-265B26F85E0C}"/>
              </a:ext>
            </a:extLst>
          </p:cNvPr>
          <p:cNvSpPr txBox="1"/>
          <p:nvPr/>
        </p:nvSpPr>
        <p:spPr>
          <a:xfrm>
            <a:off x="6260381" y="6212624"/>
            <a:ext cx="1288248" cy="369332"/>
          </a:xfrm>
          <a:prstGeom prst="rect">
            <a:avLst/>
          </a:prstGeom>
          <a:noFill/>
        </p:spPr>
        <p:txBody>
          <a:bodyPr wrap="square" rtlCol="0">
            <a:spAutoFit/>
          </a:bodyPr>
          <a:lstStyle/>
          <a:p>
            <a:pPr algn="ctr"/>
            <a:r>
              <a:rPr lang="en-US" dirty="0"/>
              <a:t>0.67</a:t>
            </a:r>
          </a:p>
        </p:txBody>
      </p:sp>
      <p:sp>
        <p:nvSpPr>
          <p:cNvPr id="56" name="TextBox 55">
            <a:extLst>
              <a:ext uri="{FF2B5EF4-FFF2-40B4-BE49-F238E27FC236}">
                <a16:creationId xmlns:a16="http://schemas.microsoft.com/office/drawing/2014/main" id="{14EC3328-61D5-745C-2926-460FBFEA0620}"/>
              </a:ext>
            </a:extLst>
          </p:cNvPr>
          <p:cNvSpPr txBox="1"/>
          <p:nvPr/>
        </p:nvSpPr>
        <p:spPr>
          <a:xfrm>
            <a:off x="7821107" y="6212624"/>
            <a:ext cx="1288248" cy="369332"/>
          </a:xfrm>
          <a:prstGeom prst="rect">
            <a:avLst/>
          </a:prstGeom>
          <a:noFill/>
        </p:spPr>
        <p:txBody>
          <a:bodyPr wrap="square" rtlCol="0">
            <a:spAutoFit/>
          </a:bodyPr>
          <a:lstStyle/>
          <a:p>
            <a:pPr algn="ctr"/>
            <a:r>
              <a:rPr lang="en-US" dirty="0"/>
              <a:t>0.72</a:t>
            </a:r>
          </a:p>
        </p:txBody>
      </p:sp>
      <p:sp>
        <p:nvSpPr>
          <p:cNvPr id="57" name="TextBox 56">
            <a:extLst>
              <a:ext uri="{FF2B5EF4-FFF2-40B4-BE49-F238E27FC236}">
                <a16:creationId xmlns:a16="http://schemas.microsoft.com/office/drawing/2014/main" id="{D7BC7AA4-AFD9-173A-F387-8819881D45EB}"/>
              </a:ext>
            </a:extLst>
          </p:cNvPr>
          <p:cNvSpPr txBox="1"/>
          <p:nvPr/>
        </p:nvSpPr>
        <p:spPr>
          <a:xfrm>
            <a:off x="9543030" y="6212624"/>
            <a:ext cx="1288248" cy="369332"/>
          </a:xfrm>
          <a:prstGeom prst="rect">
            <a:avLst/>
          </a:prstGeom>
          <a:noFill/>
        </p:spPr>
        <p:txBody>
          <a:bodyPr wrap="square" rtlCol="0">
            <a:spAutoFit/>
          </a:bodyPr>
          <a:lstStyle/>
          <a:p>
            <a:pPr algn="ctr"/>
            <a:r>
              <a:rPr lang="en-US" dirty="0"/>
              <a:t>0.76</a:t>
            </a:r>
          </a:p>
        </p:txBody>
      </p:sp>
      <p:sp>
        <p:nvSpPr>
          <p:cNvPr id="58" name="TextBox 57">
            <a:extLst>
              <a:ext uri="{FF2B5EF4-FFF2-40B4-BE49-F238E27FC236}">
                <a16:creationId xmlns:a16="http://schemas.microsoft.com/office/drawing/2014/main" id="{41883C16-1879-24BD-17BF-ED30F85299C9}"/>
              </a:ext>
            </a:extLst>
          </p:cNvPr>
          <p:cNvSpPr txBox="1"/>
          <p:nvPr/>
        </p:nvSpPr>
        <p:spPr>
          <a:xfrm>
            <a:off x="-10098" y="5954965"/>
            <a:ext cx="1288248" cy="707886"/>
          </a:xfrm>
          <a:prstGeom prst="rect">
            <a:avLst/>
          </a:prstGeom>
          <a:noFill/>
        </p:spPr>
        <p:txBody>
          <a:bodyPr wrap="square" rtlCol="0">
            <a:spAutoFit/>
          </a:bodyPr>
          <a:lstStyle/>
          <a:p>
            <a:pPr algn="ctr"/>
            <a:r>
              <a:rPr lang="en-US" sz="2000" dirty="0"/>
              <a:t>Average Accuracy</a:t>
            </a:r>
          </a:p>
        </p:txBody>
      </p:sp>
    </p:spTree>
    <p:extLst>
      <p:ext uri="{BB962C8B-B14F-4D97-AF65-F5344CB8AC3E}">
        <p14:creationId xmlns:p14="http://schemas.microsoft.com/office/powerpoint/2010/main" val="1508113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B8847-D15B-6977-6C26-F15119FE486E}"/>
              </a:ext>
            </a:extLst>
          </p:cNvPr>
          <p:cNvSpPr>
            <a:spLocks noGrp="1"/>
          </p:cNvSpPr>
          <p:nvPr>
            <p:ph type="title"/>
          </p:nvPr>
        </p:nvSpPr>
        <p:spPr>
          <a:xfrm>
            <a:off x="296322" y="0"/>
            <a:ext cx="11187922" cy="941801"/>
          </a:xfrm>
        </p:spPr>
        <p:txBody>
          <a:bodyPr>
            <a:normAutofit/>
          </a:bodyPr>
          <a:lstStyle/>
          <a:p>
            <a:r>
              <a:rPr lang="en-US" b="1" dirty="0"/>
              <a:t>Spatial perception in pictures</a:t>
            </a:r>
          </a:p>
        </p:txBody>
      </p:sp>
      <p:sp>
        <p:nvSpPr>
          <p:cNvPr id="3" name="TextBox 2">
            <a:extLst>
              <a:ext uri="{FF2B5EF4-FFF2-40B4-BE49-F238E27FC236}">
                <a16:creationId xmlns:a16="http://schemas.microsoft.com/office/drawing/2014/main" id="{DAC921BB-54AC-8892-1353-2E0E55202159}"/>
              </a:ext>
            </a:extLst>
          </p:cNvPr>
          <p:cNvSpPr txBox="1"/>
          <p:nvPr/>
        </p:nvSpPr>
        <p:spPr>
          <a:xfrm>
            <a:off x="1147939" y="6208698"/>
            <a:ext cx="4141694" cy="430887"/>
          </a:xfrm>
          <a:prstGeom prst="rect">
            <a:avLst/>
          </a:prstGeom>
          <a:noFill/>
        </p:spPr>
        <p:txBody>
          <a:bodyPr wrap="square" rtlCol="0">
            <a:spAutoFit/>
          </a:bodyPr>
          <a:lstStyle/>
          <a:p>
            <a:pPr algn="ctr"/>
            <a:r>
              <a:rPr lang="en-US" sz="2200" dirty="0"/>
              <a:t>Ground plane, linear perspective</a:t>
            </a:r>
          </a:p>
        </p:txBody>
      </p:sp>
      <p:sp>
        <p:nvSpPr>
          <p:cNvPr id="7" name="TextBox 6">
            <a:extLst>
              <a:ext uri="{FF2B5EF4-FFF2-40B4-BE49-F238E27FC236}">
                <a16:creationId xmlns:a16="http://schemas.microsoft.com/office/drawing/2014/main" id="{236C468B-BF4B-9612-0574-AC0E3B0DF711}"/>
              </a:ext>
            </a:extLst>
          </p:cNvPr>
          <p:cNvSpPr txBox="1"/>
          <p:nvPr/>
        </p:nvSpPr>
        <p:spPr>
          <a:xfrm>
            <a:off x="7181715" y="6208697"/>
            <a:ext cx="3607723" cy="430887"/>
          </a:xfrm>
          <a:prstGeom prst="rect">
            <a:avLst/>
          </a:prstGeom>
          <a:noFill/>
        </p:spPr>
        <p:txBody>
          <a:bodyPr wrap="square" rtlCol="0">
            <a:spAutoFit/>
          </a:bodyPr>
          <a:lstStyle/>
          <a:p>
            <a:pPr algn="ctr"/>
            <a:r>
              <a:rPr lang="en-US" sz="2200" dirty="0"/>
              <a:t>Familiar size</a:t>
            </a:r>
          </a:p>
        </p:txBody>
      </p:sp>
      <p:pic>
        <p:nvPicPr>
          <p:cNvPr id="10" name="Picture 2" descr="Surreal Optical Illusion Paintings Fuse Two Magical Scenes into One |  Optical illusion paintings, Illusion paintings, Optical illusions art">
            <a:extLst>
              <a:ext uri="{FF2B5EF4-FFF2-40B4-BE49-F238E27FC236}">
                <a16:creationId xmlns:a16="http://schemas.microsoft.com/office/drawing/2014/main" id="{AC4D266C-DCA4-0579-8A50-B5ADCE85D1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147939" y="1041880"/>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FFCF5BC0-2647-3F64-0F68-FF15CA162A89}"/>
              </a:ext>
            </a:extLst>
          </p:cNvPr>
          <p:cNvPicPr>
            <a:picLocks noGrp="1" noChangeAspect="1"/>
          </p:cNvPicPr>
          <p:nvPr>
            <p:ph idx="1"/>
          </p:nvPr>
        </p:nvPicPr>
        <p:blipFill>
          <a:blip r:embed="rId4"/>
          <a:stretch>
            <a:fillRect/>
          </a:stretch>
        </p:blipFill>
        <p:spPr>
          <a:xfrm>
            <a:off x="6486910" y="1041879"/>
            <a:ext cx="4997334" cy="5066741"/>
          </a:xfrm>
        </p:spPr>
      </p:pic>
    </p:spTree>
    <p:extLst>
      <p:ext uri="{BB962C8B-B14F-4D97-AF65-F5344CB8AC3E}">
        <p14:creationId xmlns:p14="http://schemas.microsoft.com/office/powerpoint/2010/main" val="181132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Does behavior generalize for images across tasks?</a:t>
            </a:r>
          </a:p>
        </p:txBody>
      </p:sp>
      <p:sp>
        <p:nvSpPr>
          <p:cNvPr id="18" name="Rounded Rectangle 17">
            <a:extLst>
              <a:ext uri="{FF2B5EF4-FFF2-40B4-BE49-F238E27FC236}">
                <a16:creationId xmlns:a16="http://schemas.microsoft.com/office/drawing/2014/main" id="{F7681799-0206-5ADF-676A-8CA67C64CA51}"/>
              </a:ext>
            </a:extLst>
          </p:cNvPr>
          <p:cNvSpPr/>
          <p:nvPr/>
        </p:nvSpPr>
        <p:spPr>
          <a:xfrm>
            <a:off x="5481987" y="2700498"/>
            <a:ext cx="2539615" cy="98275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19" name="Straight Arrow Connector 18">
            <a:extLst>
              <a:ext uri="{FF2B5EF4-FFF2-40B4-BE49-F238E27FC236}">
                <a16:creationId xmlns:a16="http://schemas.microsoft.com/office/drawing/2014/main" id="{B088006B-BD5B-7F29-94E3-3E27F995BCA9}"/>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FC17F6-74C5-A9B2-F97B-B98FEC56D736}"/>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ight Bracket 22">
            <a:extLst>
              <a:ext uri="{FF2B5EF4-FFF2-40B4-BE49-F238E27FC236}">
                <a16:creationId xmlns:a16="http://schemas.microsoft.com/office/drawing/2014/main" id="{E0798934-0E83-8BD1-3C4E-B7C0C12C2F59}"/>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F3B81664-64DC-65D6-9743-8C660665CB88}"/>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26" name="Rounded Rectangle 25">
            <a:extLst>
              <a:ext uri="{FF2B5EF4-FFF2-40B4-BE49-F238E27FC236}">
                <a16:creationId xmlns:a16="http://schemas.microsoft.com/office/drawing/2014/main" id="{C0D8923B-CE30-14A9-3920-25E3348AF728}"/>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27" name="TextBox 26">
            <a:extLst>
              <a:ext uri="{FF2B5EF4-FFF2-40B4-BE49-F238E27FC236}">
                <a16:creationId xmlns:a16="http://schemas.microsoft.com/office/drawing/2014/main" id="{5E1F6BD4-F83C-14C5-06ED-A805F429832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8" name="Rounded Rectangle 27">
            <a:extLst>
              <a:ext uri="{FF2B5EF4-FFF2-40B4-BE49-F238E27FC236}">
                <a16:creationId xmlns:a16="http://schemas.microsoft.com/office/drawing/2014/main" id="{7B65EEFD-8DAB-1EEC-A4D0-D175F96D6D11}"/>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29" name="Picture 28">
            <a:extLst>
              <a:ext uri="{FF2B5EF4-FFF2-40B4-BE49-F238E27FC236}">
                <a16:creationId xmlns:a16="http://schemas.microsoft.com/office/drawing/2014/main" id="{CBF0CCB8-73CD-12E7-BE09-FD870C1E5A7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929279241"/>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solidFill>
                <a:schemeClr val="bg2">
                  <a:lumMod val="9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4912492B-2219-DEC4-0A2D-70CBDBA83D3E}"/>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94" name="TextBox 93">
            <a:extLst>
              <a:ext uri="{FF2B5EF4-FFF2-40B4-BE49-F238E27FC236}">
                <a16:creationId xmlns:a16="http://schemas.microsoft.com/office/drawing/2014/main" id="{6A2D7AF9-D244-0F45-7FE1-0A48DA626546}"/>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1338377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solidFill>
                  <a:schemeClr val="bg2">
                    <a:lumMod val="90000"/>
                  </a:schemeClr>
                </a:solidFill>
              </a:rPr>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01668B4-9366-9745-64FE-710D77E72A99}"/>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568126B-FEC5-FFB1-72B2-FE35FC2F3551}"/>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89936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Rectangle 91">
            <a:extLst>
              <a:ext uri="{FF2B5EF4-FFF2-40B4-BE49-F238E27FC236}">
                <a16:creationId xmlns:a16="http://schemas.microsoft.com/office/drawing/2014/main" id="{28A51101-1ABF-48AC-E854-0E73A5CA9C04}"/>
              </a:ext>
            </a:extLst>
          </p:cNvPr>
          <p:cNvSpPr/>
          <p:nvPr/>
        </p:nvSpPr>
        <p:spPr>
          <a:xfrm>
            <a:off x="6096000" y="203200"/>
            <a:ext cx="6032007" cy="486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45519-1522-3990-EC2F-B1A924E94082}"/>
              </a:ext>
            </a:extLst>
          </p:cNvPr>
          <p:cNvSpPr txBox="1"/>
          <p:nvPr/>
        </p:nvSpPr>
        <p:spPr>
          <a:xfrm>
            <a:off x="5372901" y="19903"/>
            <a:ext cx="1182018" cy="276999"/>
          </a:xfrm>
          <a:prstGeom prst="rect">
            <a:avLst/>
          </a:prstGeom>
          <a:solidFill>
            <a:schemeClr val="bg1"/>
          </a:solidFill>
        </p:spPr>
        <p:txBody>
          <a:bodyPr wrap="square" rtlCol="0">
            <a:spAutoFit/>
          </a:bodyPr>
          <a:lstStyle/>
          <a:p>
            <a:r>
              <a:rPr lang="en-US" sz="1200" b="1" dirty="0"/>
              <a:t>Duration (ms)</a:t>
            </a:r>
          </a:p>
        </p:txBody>
      </p:sp>
      <p:sp>
        <p:nvSpPr>
          <p:cNvPr id="22" name="TextBox 21">
            <a:extLst>
              <a:ext uri="{FF2B5EF4-FFF2-40B4-BE49-F238E27FC236}">
                <a16:creationId xmlns:a16="http://schemas.microsoft.com/office/drawing/2014/main" id="{304D2504-4285-8DDA-25ED-454F8333F0BA}"/>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75951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28">
            <a:extLst>
              <a:ext uri="{FF2B5EF4-FFF2-40B4-BE49-F238E27FC236}">
                <a16:creationId xmlns:a16="http://schemas.microsoft.com/office/drawing/2014/main" id="{FE5D8209-FF9C-688A-A7DD-99BEBBC6F984}"/>
              </a:ext>
            </a:extLst>
          </p:cNvPr>
          <p:cNvSpPr txBox="1"/>
          <p:nvPr/>
        </p:nvSpPr>
        <p:spPr>
          <a:xfrm rot="10800000">
            <a:off x="5449837" y="332006"/>
            <a:ext cx="454502" cy="1014564"/>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90A338EA-B9D3-0240-6C59-DDFAE468B3D9}"/>
              </a:ext>
            </a:extLst>
          </p:cNvPr>
          <p:cNvGrpSpPr/>
          <p:nvPr/>
        </p:nvGrpSpPr>
        <p:grpSpPr>
          <a:xfrm>
            <a:off x="1377696" y="2664820"/>
            <a:ext cx="2151611" cy="3409237"/>
            <a:chOff x="2983699" y="1502993"/>
            <a:chExt cx="2706428" cy="4033710"/>
          </a:xfrm>
        </p:grpSpPr>
        <p:sp>
          <p:nvSpPr>
            <p:cNvPr id="3" name="Rounded Rectangle 2">
              <a:extLst>
                <a:ext uri="{FF2B5EF4-FFF2-40B4-BE49-F238E27FC236}">
                  <a16:creationId xmlns:a16="http://schemas.microsoft.com/office/drawing/2014/main" id="{7EBDAE75-B738-AFE4-C035-286C1D42EA0D}"/>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a:extLst>
                <a:ext uri="{FF2B5EF4-FFF2-40B4-BE49-F238E27FC236}">
                  <a16:creationId xmlns:a16="http://schemas.microsoft.com/office/drawing/2014/main" id="{FAFEC2C1-77F6-051A-C077-79CD4A98651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147E4F6-7FB7-F1DA-3211-F0B3D683A3A5}"/>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8" name="TextBox 7">
              <a:extLst>
                <a:ext uri="{FF2B5EF4-FFF2-40B4-BE49-F238E27FC236}">
                  <a16:creationId xmlns:a16="http://schemas.microsoft.com/office/drawing/2014/main" id="{093A1E2E-4DA8-C830-AAE9-B80024D82359}"/>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9" name="Rounded Rectangle 8">
              <a:extLst>
                <a:ext uri="{FF2B5EF4-FFF2-40B4-BE49-F238E27FC236}">
                  <a16:creationId xmlns:a16="http://schemas.microsoft.com/office/drawing/2014/main" id="{F5FBB0F7-436C-1FE0-D6F8-BA3FE776F68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4" name="Title 1">
            <a:extLst>
              <a:ext uri="{FF2B5EF4-FFF2-40B4-BE49-F238E27FC236}">
                <a16:creationId xmlns:a16="http://schemas.microsoft.com/office/drawing/2014/main" id="{790F0524-21A6-5549-11C8-7C6424E87818}"/>
              </a:ext>
            </a:extLst>
          </p:cNvPr>
          <p:cNvSpPr txBox="1">
            <a:spLocks/>
          </p:cNvSpPr>
          <p:nvPr/>
        </p:nvSpPr>
        <p:spPr>
          <a:xfrm>
            <a:off x="63993" y="-152750"/>
            <a:ext cx="4301094" cy="2824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t>How generalizable are spatial judgments across task, duration, and outcome?</a:t>
            </a:r>
          </a:p>
        </p:txBody>
      </p:sp>
      <p:grpSp>
        <p:nvGrpSpPr>
          <p:cNvPr id="4" name="Group 3">
            <a:extLst>
              <a:ext uri="{FF2B5EF4-FFF2-40B4-BE49-F238E27FC236}">
                <a16:creationId xmlns:a16="http://schemas.microsoft.com/office/drawing/2014/main" id="{51AC886C-EDA1-2643-C014-10442E5938B9}"/>
              </a:ext>
            </a:extLst>
          </p:cNvPr>
          <p:cNvGrpSpPr/>
          <p:nvPr/>
        </p:nvGrpSpPr>
        <p:grpSpPr>
          <a:xfrm>
            <a:off x="4076790" y="-1"/>
            <a:ext cx="8115210" cy="6694480"/>
            <a:chOff x="4076790" y="-1"/>
            <a:chExt cx="8115210" cy="6694480"/>
          </a:xfrm>
        </p:grpSpPr>
        <p:pic>
          <p:nvPicPr>
            <p:cNvPr id="10" name="Picture 9">
              <a:extLst>
                <a:ext uri="{FF2B5EF4-FFF2-40B4-BE49-F238E27FC236}">
                  <a16:creationId xmlns:a16="http://schemas.microsoft.com/office/drawing/2014/main" id="{86A2EFE9-603F-652D-C14A-1CE7CFE2B34A}"/>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6" name="TextBox 15">
              <a:extLst>
                <a:ext uri="{FF2B5EF4-FFF2-40B4-BE49-F238E27FC236}">
                  <a16:creationId xmlns:a16="http://schemas.microsoft.com/office/drawing/2014/main" id="{D6566E64-35CD-716E-5BA8-C0ED7461CCF0}"/>
                </a:ext>
              </a:extLst>
            </p:cNvPr>
            <p:cNvSpPr txBox="1"/>
            <p:nvPr/>
          </p:nvSpPr>
          <p:spPr>
            <a:xfrm rot="16200000">
              <a:off x="4147656" y="3613131"/>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7" name="TextBox 16">
              <a:extLst>
                <a:ext uri="{FF2B5EF4-FFF2-40B4-BE49-F238E27FC236}">
                  <a16:creationId xmlns:a16="http://schemas.microsoft.com/office/drawing/2014/main" id="{B218C6D9-A8D0-D3D9-C95B-756678104168}"/>
                </a:ext>
              </a:extLst>
            </p:cNvPr>
            <p:cNvSpPr txBox="1"/>
            <p:nvPr/>
          </p:nvSpPr>
          <p:spPr>
            <a:xfrm>
              <a:off x="8937054" y="5723013"/>
              <a:ext cx="1816753" cy="384721"/>
            </a:xfrm>
            <a:prstGeom prst="rect">
              <a:avLst/>
            </a:prstGeom>
            <a:solidFill>
              <a:schemeClr val="bg1"/>
            </a:solidFill>
          </p:spPr>
          <p:txBody>
            <a:bodyPr wrap="square" rtlCol="0">
              <a:spAutoFit/>
            </a:bodyPr>
            <a:lstStyle/>
            <a:p>
              <a:pPr algn="ctr"/>
              <a:r>
                <a:rPr lang="en-US" sz="1900" dirty="0"/>
                <a:t>Response Time</a:t>
              </a:r>
            </a:p>
          </p:txBody>
        </p:sp>
        <p:sp>
          <p:nvSpPr>
            <p:cNvPr id="18" name="TextBox 17">
              <a:extLst>
                <a:ext uri="{FF2B5EF4-FFF2-40B4-BE49-F238E27FC236}">
                  <a16:creationId xmlns:a16="http://schemas.microsoft.com/office/drawing/2014/main" id="{9E76BE1C-06FC-F117-8BFC-4D7054CDCA23}"/>
                </a:ext>
              </a:extLst>
            </p:cNvPr>
            <p:cNvSpPr txBox="1"/>
            <p:nvPr/>
          </p:nvSpPr>
          <p:spPr>
            <a:xfrm rot="16200000">
              <a:off x="4154413" y="1292410"/>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19" name="TextBox 18">
              <a:extLst>
                <a:ext uri="{FF2B5EF4-FFF2-40B4-BE49-F238E27FC236}">
                  <a16:creationId xmlns:a16="http://schemas.microsoft.com/office/drawing/2014/main" id="{DA635EFB-4E90-0B4F-708C-F909A1143810}"/>
                </a:ext>
              </a:extLst>
            </p:cNvPr>
            <p:cNvSpPr txBox="1"/>
            <p:nvPr/>
          </p:nvSpPr>
          <p:spPr>
            <a:xfrm>
              <a:off x="6455035" y="5726455"/>
              <a:ext cx="1816753" cy="384721"/>
            </a:xfrm>
            <a:prstGeom prst="rect">
              <a:avLst/>
            </a:prstGeom>
            <a:solidFill>
              <a:schemeClr val="bg1"/>
            </a:solidFill>
          </p:spPr>
          <p:txBody>
            <a:bodyPr wrap="square" rtlCol="0">
              <a:spAutoFit/>
            </a:bodyPr>
            <a:lstStyle/>
            <a:p>
              <a:pPr algn="ctr"/>
              <a:r>
                <a:rPr lang="en-US" sz="1900" dirty="0"/>
                <a:t>Percent Correct</a:t>
              </a:r>
            </a:p>
          </p:txBody>
        </p:sp>
        <p:sp>
          <p:nvSpPr>
            <p:cNvPr id="20" name="TextBox 19">
              <a:extLst>
                <a:ext uri="{FF2B5EF4-FFF2-40B4-BE49-F238E27FC236}">
                  <a16:creationId xmlns:a16="http://schemas.microsoft.com/office/drawing/2014/main" id="{6F275B1F-4547-7FA4-79CA-60287FC0EA54}"/>
                </a:ext>
              </a:extLst>
            </p:cNvPr>
            <p:cNvSpPr txBox="1"/>
            <p:nvPr/>
          </p:nvSpPr>
          <p:spPr>
            <a:xfrm rot="16200000">
              <a:off x="3383857" y="2449376"/>
              <a:ext cx="1816753" cy="430887"/>
            </a:xfrm>
            <a:prstGeom prst="rect">
              <a:avLst/>
            </a:prstGeom>
            <a:solidFill>
              <a:schemeClr val="bg1"/>
            </a:solidFill>
          </p:spPr>
          <p:txBody>
            <a:bodyPr wrap="square" rtlCol="0">
              <a:spAutoFit/>
            </a:bodyPr>
            <a:lstStyle/>
            <a:p>
              <a:pPr algn="ctr"/>
              <a:r>
                <a:rPr lang="en-US" sz="2200" dirty="0"/>
                <a:t>Split 1</a:t>
              </a:r>
            </a:p>
          </p:txBody>
        </p:sp>
        <p:sp>
          <p:nvSpPr>
            <p:cNvPr id="21" name="TextBox 20">
              <a:extLst>
                <a:ext uri="{FF2B5EF4-FFF2-40B4-BE49-F238E27FC236}">
                  <a16:creationId xmlns:a16="http://schemas.microsoft.com/office/drawing/2014/main" id="{15360CD5-D267-43C7-15AB-6A9A68AAD1F5}"/>
                </a:ext>
              </a:extLst>
            </p:cNvPr>
            <p:cNvSpPr txBox="1"/>
            <p:nvPr/>
          </p:nvSpPr>
          <p:spPr>
            <a:xfrm>
              <a:off x="7627135" y="6263592"/>
              <a:ext cx="1816753" cy="430887"/>
            </a:xfrm>
            <a:prstGeom prst="rect">
              <a:avLst/>
            </a:prstGeom>
            <a:solidFill>
              <a:schemeClr val="bg1"/>
            </a:solidFill>
          </p:spPr>
          <p:txBody>
            <a:bodyPr wrap="square" rtlCol="0">
              <a:spAutoFit/>
            </a:bodyPr>
            <a:lstStyle/>
            <a:p>
              <a:pPr algn="ctr"/>
              <a:r>
                <a:rPr lang="en-US" sz="2200" dirty="0"/>
                <a:t>Split 0</a:t>
              </a:r>
            </a:p>
          </p:txBody>
        </p:sp>
      </p:grpSp>
      <p:sp>
        <p:nvSpPr>
          <p:cNvPr id="11" name="Text Box 29">
            <a:extLst>
              <a:ext uri="{FF2B5EF4-FFF2-40B4-BE49-F238E27FC236}">
                <a16:creationId xmlns:a16="http://schemas.microsoft.com/office/drawing/2014/main" id="{6B847CE3-DF71-5DD7-BA0F-3ABB6813D8AA}"/>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32">
            <a:extLst>
              <a:ext uri="{FF2B5EF4-FFF2-40B4-BE49-F238E27FC236}">
                <a16:creationId xmlns:a16="http://schemas.microsoft.com/office/drawing/2014/main" id="{03C63320-BC34-2E95-D85F-B18A48DCFFE9}"/>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92">
            <a:extLst>
              <a:ext uri="{FF2B5EF4-FFF2-40B4-BE49-F238E27FC236}">
                <a16:creationId xmlns:a16="http://schemas.microsoft.com/office/drawing/2014/main" id="{EA5BD996-CF41-3592-5445-714A7AB31CC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6" name="Group 25">
            <a:extLst>
              <a:ext uri="{FF2B5EF4-FFF2-40B4-BE49-F238E27FC236}">
                <a16:creationId xmlns:a16="http://schemas.microsoft.com/office/drawing/2014/main" id="{516523FA-40C5-4195-1166-97CF18B30720}"/>
              </a:ext>
            </a:extLst>
          </p:cNvPr>
          <p:cNvGrpSpPr/>
          <p:nvPr/>
        </p:nvGrpSpPr>
        <p:grpSpPr>
          <a:xfrm>
            <a:off x="6132360" y="5046904"/>
            <a:ext cx="1433267" cy="200630"/>
            <a:chOff x="4160600" y="5431513"/>
            <a:chExt cx="907541" cy="101183"/>
          </a:xfrm>
          <a:solidFill>
            <a:schemeClr val="bg1"/>
          </a:solidFill>
        </p:grpSpPr>
        <p:sp>
          <p:nvSpPr>
            <p:cNvPr id="27" name="Text Box 64">
              <a:extLst>
                <a:ext uri="{FF2B5EF4-FFF2-40B4-BE49-F238E27FC236}">
                  <a16:creationId xmlns:a16="http://schemas.microsoft.com/office/drawing/2014/main" id="{7751D6CD-BAD4-A03B-A1ED-4AE5A94692C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 Box 64">
              <a:extLst>
                <a:ext uri="{FF2B5EF4-FFF2-40B4-BE49-F238E27FC236}">
                  <a16:creationId xmlns:a16="http://schemas.microsoft.com/office/drawing/2014/main" id="{D2F35E6E-A607-0831-218A-C6A4297EF23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BD555B9C-D366-1AC4-5582-519B4EAC411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1A6ACA8D-3F0F-94CE-5848-02EB7327D292}"/>
              </a:ext>
            </a:extLst>
          </p:cNvPr>
          <p:cNvGrpSpPr/>
          <p:nvPr/>
        </p:nvGrpSpPr>
        <p:grpSpPr>
          <a:xfrm>
            <a:off x="5876085" y="238936"/>
            <a:ext cx="179762" cy="1223445"/>
            <a:chOff x="5876085" y="238936"/>
            <a:chExt cx="179762" cy="1223445"/>
          </a:xfrm>
        </p:grpSpPr>
        <p:sp>
          <p:nvSpPr>
            <p:cNvPr id="43" name="Text Box 120">
              <a:extLst>
                <a:ext uri="{FF2B5EF4-FFF2-40B4-BE49-F238E27FC236}">
                  <a16:creationId xmlns:a16="http://schemas.microsoft.com/office/drawing/2014/main" id="{14CA3993-357A-64DA-E2B4-EAF1C129BD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0069C862-06E6-05B3-9C23-B246475500B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D4222BB3-D915-75C5-072B-037D2E920C58}"/>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D214BD9-1DFC-44D2-11E7-EEBB73750DCB}"/>
              </a:ext>
            </a:extLst>
          </p:cNvPr>
          <p:cNvGrpSpPr/>
          <p:nvPr/>
        </p:nvGrpSpPr>
        <p:grpSpPr>
          <a:xfrm>
            <a:off x="5878650" y="1434725"/>
            <a:ext cx="179762" cy="1223445"/>
            <a:chOff x="5876085" y="238936"/>
            <a:chExt cx="179762" cy="1223445"/>
          </a:xfrm>
        </p:grpSpPr>
        <p:sp>
          <p:nvSpPr>
            <p:cNvPr id="60" name="Text Box 120">
              <a:extLst>
                <a:ext uri="{FF2B5EF4-FFF2-40B4-BE49-F238E27FC236}">
                  <a16:creationId xmlns:a16="http://schemas.microsoft.com/office/drawing/2014/main" id="{36414B08-CA0B-18ED-3E02-DF3BFD80A8A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44DACC84-BDFE-CF68-5023-5EA5C1073E3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FB692D7-7F66-F5F2-490D-E1B3DE5BEF4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61BBD191-04D7-F54A-F8BD-72417407BFFA}"/>
              </a:ext>
            </a:extLst>
          </p:cNvPr>
          <p:cNvGrpSpPr/>
          <p:nvPr/>
        </p:nvGrpSpPr>
        <p:grpSpPr>
          <a:xfrm>
            <a:off x="5889386" y="2604967"/>
            <a:ext cx="179762" cy="1223445"/>
            <a:chOff x="5876085" y="238936"/>
            <a:chExt cx="179762" cy="1223445"/>
          </a:xfrm>
        </p:grpSpPr>
        <p:sp>
          <p:nvSpPr>
            <p:cNvPr id="64" name="Text Box 120">
              <a:extLst>
                <a:ext uri="{FF2B5EF4-FFF2-40B4-BE49-F238E27FC236}">
                  <a16:creationId xmlns:a16="http://schemas.microsoft.com/office/drawing/2014/main" id="{B9CD7EFB-23C6-B8A3-864A-CAEFAD243AD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2432910-67B5-FE75-DAB3-2A346E6324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6E93BF5D-994A-94A3-9F75-99D73B65D67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211FBCF2-2FF8-6F6D-7036-7439EB89751F}"/>
              </a:ext>
            </a:extLst>
          </p:cNvPr>
          <p:cNvGrpSpPr/>
          <p:nvPr/>
        </p:nvGrpSpPr>
        <p:grpSpPr>
          <a:xfrm>
            <a:off x="5893395" y="3805491"/>
            <a:ext cx="179762" cy="1223445"/>
            <a:chOff x="5876085" y="238936"/>
            <a:chExt cx="179762" cy="1223445"/>
          </a:xfrm>
        </p:grpSpPr>
        <p:sp>
          <p:nvSpPr>
            <p:cNvPr id="68" name="Text Box 120">
              <a:extLst>
                <a:ext uri="{FF2B5EF4-FFF2-40B4-BE49-F238E27FC236}">
                  <a16:creationId xmlns:a16="http://schemas.microsoft.com/office/drawing/2014/main" id="{0FA9CCC9-9821-FF17-CD72-C45CB6E347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3ABC185D-37E6-55EB-D5DD-94C3E133D67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111">
              <a:extLst>
                <a:ext uri="{FF2B5EF4-FFF2-40B4-BE49-F238E27FC236}">
                  <a16:creationId xmlns:a16="http://schemas.microsoft.com/office/drawing/2014/main" id="{5D5DF317-99DA-933D-3295-40E6F69FDFA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C54DF576-E95F-2847-356B-C2A72915FA20}"/>
              </a:ext>
            </a:extLst>
          </p:cNvPr>
          <p:cNvGrpSpPr/>
          <p:nvPr/>
        </p:nvGrpSpPr>
        <p:grpSpPr>
          <a:xfrm>
            <a:off x="7324672" y="5043169"/>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F6885938-5778-65EA-EAC5-EECDC67BF3A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650A344C-82B9-87D4-DB24-CB267F8EF9B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6C3B5FDB-3547-0B30-45E7-D67ED535B95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9" name="Group 78">
            <a:extLst>
              <a:ext uri="{FF2B5EF4-FFF2-40B4-BE49-F238E27FC236}">
                <a16:creationId xmlns:a16="http://schemas.microsoft.com/office/drawing/2014/main" id="{1C77666B-2909-AD97-1F54-3A5FF4CC1CEF}"/>
              </a:ext>
            </a:extLst>
          </p:cNvPr>
          <p:cNvGrpSpPr/>
          <p:nvPr/>
        </p:nvGrpSpPr>
        <p:grpSpPr>
          <a:xfrm>
            <a:off x="8547141" y="5027643"/>
            <a:ext cx="1433267" cy="200630"/>
            <a:chOff x="4160600" y="5431514"/>
            <a:chExt cx="907541" cy="101183"/>
          </a:xfrm>
          <a:solidFill>
            <a:schemeClr val="bg1"/>
          </a:solidFill>
        </p:grpSpPr>
        <p:sp>
          <p:nvSpPr>
            <p:cNvPr id="80" name="Text Box 64">
              <a:extLst>
                <a:ext uri="{FF2B5EF4-FFF2-40B4-BE49-F238E27FC236}">
                  <a16:creationId xmlns:a16="http://schemas.microsoft.com/office/drawing/2014/main" id="{0E15B0A9-07D4-335D-9C3C-BB1A976AC96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5C6B0E1E-FAE4-99BD-1418-A5B8CF5D4DD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64">
              <a:extLst>
                <a:ext uri="{FF2B5EF4-FFF2-40B4-BE49-F238E27FC236}">
                  <a16:creationId xmlns:a16="http://schemas.microsoft.com/office/drawing/2014/main" id="{12B5ABEB-D7DB-F3F9-F6CF-33AF2989DF5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83" name="Group 82">
            <a:extLst>
              <a:ext uri="{FF2B5EF4-FFF2-40B4-BE49-F238E27FC236}">
                <a16:creationId xmlns:a16="http://schemas.microsoft.com/office/drawing/2014/main" id="{A6668D1E-F147-6EC6-CB8F-E25448A0D83D}"/>
              </a:ext>
            </a:extLst>
          </p:cNvPr>
          <p:cNvGrpSpPr/>
          <p:nvPr/>
        </p:nvGrpSpPr>
        <p:grpSpPr>
          <a:xfrm>
            <a:off x="9737864" y="5016054"/>
            <a:ext cx="1433267" cy="200630"/>
            <a:chOff x="4160600" y="5431514"/>
            <a:chExt cx="907541" cy="101183"/>
          </a:xfrm>
          <a:solidFill>
            <a:schemeClr val="bg1"/>
          </a:solidFill>
        </p:grpSpPr>
        <p:sp>
          <p:nvSpPr>
            <p:cNvPr id="84" name="Text Box 64">
              <a:extLst>
                <a:ext uri="{FF2B5EF4-FFF2-40B4-BE49-F238E27FC236}">
                  <a16:creationId xmlns:a16="http://schemas.microsoft.com/office/drawing/2014/main" id="{BF09DF62-AA65-7392-104A-50F4530A3B9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64">
              <a:extLst>
                <a:ext uri="{FF2B5EF4-FFF2-40B4-BE49-F238E27FC236}">
                  <a16:creationId xmlns:a16="http://schemas.microsoft.com/office/drawing/2014/main" id="{A47E3D02-599E-1C95-0D9A-12076F60933D}"/>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64">
              <a:extLst>
                <a:ext uri="{FF2B5EF4-FFF2-40B4-BE49-F238E27FC236}">
                  <a16:creationId xmlns:a16="http://schemas.microsoft.com/office/drawing/2014/main" id="{E6F3E231-D741-FE48-48A2-5D363670EA4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7" name="Text Box 32">
            <a:extLst>
              <a:ext uri="{FF2B5EF4-FFF2-40B4-BE49-F238E27FC236}">
                <a16:creationId xmlns:a16="http://schemas.microsoft.com/office/drawing/2014/main" id="{EAD9286B-08F3-F299-9F19-6910A4680F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 Box 32">
            <a:extLst>
              <a:ext uri="{FF2B5EF4-FFF2-40B4-BE49-F238E27FC236}">
                <a16:creationId xmlns:a16="http://schemas.microsoft.com/office/drawing/2014/main" id="{1194076C-89D0-1003-E4FD-5E9531B88D5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9" name="Text Box 29">
            <a:extLst>
              <a:ext uri="{FF2B5EF4-FFF2-40B4-BE49-F238E27FC236}">
                <a16:creationId xmlns:a16="http://schemas.microsoft.com/office/drawing/2014/main" id="{790DEF5D-DB2D-366C-73D0-4A6CE1886A4E}"/>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Text Box 29">
            <a:extLst>
              <a:ext uri="{FF2B5EF4-FFF2-40B4-BE49-F238E27FC236}">
                <a16:creationId xmlns:a16="http://schemas.microsoft.com/office/drawing/2014/main" id="{C0B45AEF-D634-7A77-C47F-ED733584041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1" name="Text Box 29">
            <a:extLst>
              <a:ext uri="{FF2B5EF4-FFF2-40B4-BE49-F238E27FC236}">
                <a16:creationId xmlns:a16="http://schemas.microsoft.com/office/drawing/2014/main" id="{099ECC39-4777-F614-E284-F9738F2F483F}"/>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067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ED8C727-FBD3-E554-BBC8-C694B64BAA52}"/>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7"/>
            <a:ext cx="4456453" cy="2416135"/>
          </a:xfrm>
        </p:spPr>
        <p:txBody>
          <a:bodyPr>
            <a:noAutofit/>
          </a:bodyPr>
          <a:lstStyle/>
          <a:p>
            <a:r>
              <a:rPr lang="en-US" sz="4000" b="1" dirty="0">
                <a:solidFill>
                  <a:srgbClr val="89C43B"/>
                </a:solidFill>
              </a:rPr>
              <a:t>Within task </a:t>
            </a:r>
            <a:r>
              <a:rPr lang="en-US" sz="4000" b="1" dirty="0"/>
              <a:t>accuracy is highly reliable </a:t>
            </a:r>
          </a:p>
        </p:txBody>
      </p:sp>
      <p:sp>
        <p:nvSpPr>
          <p:cNvPr id="2" name="Rectangle 1">
            <a:extLst>
              <a:ext uri="{FF2B5EF4-FFF2-40B4-BE49-F238E27FC236}">
                <a16:creationId xmlns:a16="http://schemas.microsoft.com/office/drawing/2014/main" id="{7851C04F-FE68-6B4D-8B90-FE5A70B6455A}"/>
              </a:ext>
            </a:extLst>
          </p:cNvPr>
          <p:cNvSpPr/>
          <p:nvPr/>
        </p:nvSpPr>
        <p:spPr>
          <a:xfrm>
            <a:off x="7339131" y="219456"/>
            <a:ext cx="3616735" cy="48605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7EE067-FDF6-DE08-BF3C-0F78E51807C1}"/>
              </a:ext>
            </a:extLst>
          </p:cNvPr>
          <p:cNvGrpSpPr/>
          <p:nvPr/>
        </p:nvGrpSpPr>
        <p:grpSpPr>
          <a:xfrm>
            <a:off x="1377696" y="2664820"/>
            <a:ext cx="2151611" cy="3409237"/>
            <a:chOff x="2983699" y="1502993"/>
            <a:chExt cx="2706428" cy="4033710"/>
          </a:xfrm>
        </p:grpSpPr>
        <p:sp>
          <p:nvSpPr>
            <p:cNvPr id="14" name="Rounded Rectangle 13">
              <a:extLst>
                <a:ext uri="{FF2B5EF4-FFF2-40B4-BE49-F238E27FC236}">
                  <a16:creationId xmlns:a16="http://schemas.microsoft.com/office/drawing/2014/main" id="{518AC981-84AD-976D-F536-4FA578318ED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a:extLst>
                <a:ext uri="{FF2B5EF4-FFF2-40B4-BE49-F238E27FC236}">
                  <a16:creationId xmlns:a16="http://schemas.microsoft.com/office/drawing/2014/main" id="{BEE834A8-963C-E8A4-2936-C81B666FAD25}"/>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85B45F1-154F-C684-66FF-DDFEF838A928}"/>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7" name="TextBox 16">
              <a:extLst>
                <a:ext uri="{FF2B5EF4-FFF2-40B4-BE49-F238E27FC236}">
                  <a16:creationId xmlns:a16="http://schemas.microsoft.com/office/drawing/2014/main" id="{F199ABC6-8670-79F9-B42D-A9C18CCF352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18" name="Rounded Rectangle 17">
              <a:extLst>
                <a:ext uri="{FF2B5EF4-FFF2-40B4-BE49-F238E27FC236}">
                  <a16:creationId xmlns:a16="http://schemas.microsoft.com/office/drawing/2014/main" id="{90343093-F47B-A1FE-9DBF-DD60AA2917F6}"/>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19" name="Rectangle 18">
            <a:extLst>
              <a:ext uri="{FF2B5EF4-FFF2-40B4-BE49-F238E27FC236}">
                <a16:creationId xmlns:a16="http://schemas.microsoft.com/office/drawing/2014/main" id="{EB9066C4-CD6B-6731-2884-F040A4DE57D4}"/>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29">
            <a:extLst>
              <a:ext uri="{FF2B5EF4-FFF2-40B4-BE49-F238E27FC236}">
                <a16:creationId xmlns:a16="http://schemas.microsoft.com/office/drawing/2014/main" id="{C45F43F0-6B59-7E8B-4382-C460F14E92E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32">
            <a:extLst>
              <a:ext uri="{FF2B5EF4-FFF2-40B4-BE49-F238E27FC236}">
                <a16:creationId xmlns:a16="http://schemas.microsoft.com/office/drawing/2014/main" id="{DD9880A0-7F21-E21F-48F2-6C0C432FE08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92">
            <a:extLst>
              <a:ext uri="{FF2B5EF4-FFF2-40B4-BE49-F238E27FC236}">
                <a16:creationId xmlns:a16="http://schemas.microsoft.com/office/drawing/2014/main" id="{45E46BAD-A02E-FA8E-3E1E-3E03D7649417}"/>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B643FB1C-B86A-A03E-887B-AB04F84DCE09}"/>
              </a:ext>
            </a:extLst>
          </p:cNvPr>
          <p:cNvGrpSpPr/>
          <p:nvPr/>
        </p:nvGrpSpPr>
        <p:grpSpPr>
          <a:xfrm>
            <a:off x="6132360" y="5046904"/>
            <a:ext cx="1433267" cy="200630"/>
            <a:chOff x="4160600" y="5431513"/>
            <a:chExt cx="907541" cy="101183"/>
          </a:xfrm>
          <a:solidFill>
            <a:schemeClr val="bg1"/>
          </a:solidFill>
        </p:grpSpPr>
        <p:sp>
          <p:nvSpPr>
            <p:cNvPr id="26" name="Text Box 64">
              <a:extLst>
                <a:ext uri="{FF2B5EF4-FFF2-40B4-BE49-F238E27FC236}">
                  <a16:creationId xmlns:a16="http://schemas.microsoft.com/office/drawing/2014/main" id="{8547CA23-65F1-56E0-B7F7-E60E39A2FF1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 Box 64">
              <a:extLst>
                <a:ext uri="{FF2B5EF4-FFF2-40B4-BE49-F238E27FC236}">
                  <a16:creationId xmlns:a16="http://schemas.microsoft.com/office/drawing/2014/main" id="{217F63DD-8ECF-1496-98E3-62A42829082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64">
              <a:extLst>
                <a:ext uri="{FF2B5EF4-FFF2-40B4-BE49-F238E27FC236}">
                  <a16:creationId xmlns:a16="http://schemas.microsoft.com/office/drawing/2014/main" id="{946F606B-3B80-4B8F-0DCC-DB02CA8E75A1}"/>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1" name="Group 30">
            <a:extLst>
              <a:ext uri="{FF2B5EF4-FFF2-40B4-BE49-F238E27FC236}">
                <a16:creationId xmlns:a16="http://schemas.microsoft.com/office/drawing/2014/main" id="{1E407C0B-8397-951A-F1AE-4403EC4A5483}"/>
              </a:ext>
            </a:extLst>
          </p:cNvPr>
          <p:cNvGrpSpPr/>
          <p:nvPr/>
        </p:nvGrpSpPr>
        <p:grpSpPr>
          <a:xfrm>
            <a:off x="5876085" y="238936"/>
            <a:ext cx="179762" cy="1223445"/>
            <a:chOff x="5876085" y="238936"/>
            <a:chExt cx="179762" cy="1223445"/>
          </a:xfrm>
        </p:grpSpPr>
        <p:sp>
          <p:nvSpPr>
            <p:cNvPr id="32" name="Text Box 120">
              <a:extLst>
                <a:ext uri="{FF2B5EF4-FFF2-40B4-BE49-F238E27FC236}">
                  <a16:creationId xmlns:a16="http://schemas.microsoft.com/office/drawing/2014/main" id="{3EDFF672-4600-B6C3-0617-D3E2170A87C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7D240296-028D-C700-D877-BD1ADE995AF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80490B00-8757-E908-E9F7-8DE4625C777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73F2F2B8-EC28-9620-8A00-CAEFAB853EF8}"/>
              </a:ext>
            </a:extLst>
          </p:cNvPr>
          <p:cNvGrpSpPr/>
          <p:nvPr/>
        </p:nvGrpSpPr>
        <p:grpSpPr>
          <a:xfrm>
            <a:off x="5878650" y="1434725"/>
            <a:ext cx="179762" cy="1223445"/>
            <a:chOff x="5876085" y="238936"/>
            <a:chExt cx="179762" cy="1223445"/>
          </a:xfrm>
        </p:grpSpPr>
        <p:sp>
          <p:nvSpPr>
            <p:cNvPr id="36" name="Text Box 120">
              <a:extLst>
                <a:ext uri="{FF2B5EF4-FFF2-40B4-BE49-F238E27FC236}">
                  <a16:creationId xmlns:a16="http://schemas.microsoft.com/office/drawing/2014/main" id="{688A87A0-110A-50D5-EE9C-543A6711DB5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11">
              <a:extLst>
                <a:ext uri="{FF2B5EF4-FFF2-40B4-BE49-F238E27FC236}">
                  <a16:creationId xmlns:a16="http://schemas.microsoft.com/office/drawing/2014/main" id="{6751E8EE-8489-BD95-CDFF-F418F619757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111">
              <a:extLst>
                <a:ext uri="{FF2B5EF4-FFF2-40B4-BE49-F238E27FC236}">
                  <a16:creationId xmlns:a16="http://schemas.microsoft.com/office/drawing/2014/main" id="{DBF7A41D-2CBD-E2EB-4287-B2357D9485A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5C8712AC-F1BE-C0D4-3FD0-72838C929FBD}"/>
              </a:ext>
            </a:extLst>
          </p:cNvPr>
          <p:cNvGrpSpPr/>
          <p:nvPr/>
        </p:nvGrpSpPr>
        <p:grpSpPr>
          <a:xfrm>
            <a:off x="5889386" y="2604967"/>
            <a:ext cx="179762" cy="1223445"/>
            <a:chOff x="5876085" y="238936"/>
            <a:chExt cx="179762" cy="1223445"/>
          </a:xfrm>
        </p:grpSpPr>
        <p:sp>
          <p:nvSpPr>
            <p:cNvPr id="40" name="Text Box 120">
              <a:extLst>
                <a:ext uri="{FF2B5EF4-FFF2-40B4-BE49-F238E27FC236}">
                  <a16:creationId xmlns:a16="http://schemas.microsoft.com/office/drawing/2014/main" id="{EE9160E4-4FD2-D16C-29B3-317FA0BFD41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7CD3B486-CB1C-FCF2-31DD-95AF3C4D25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111">
              <a:extLst>
                <a:ext uri="{FF2B5EF4-FFF2-40B4-BE49-F238E27FC236}">
                  <a16:creationId xmlns:a16="http://schemas.microsoft.com/office/drawing/2014/main" id="{18C2D2B0-5648-397E-33C2-290E681B302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9DCE6128-ADB8-D8EB-C3F7-75398F142063}"/>
              </a:ext>
            </a:extLst>
          </p:cNvPr>
          <p:cNvGrpSpPr/>
          <p:nvPr/>
        </p:nvGrpSpPr>
        <p:grpSpPr>
          <a:xfrm>
            <a:off x="5893395" y="3805491"/>
            <a:ext cx="179762" cy="1223445"/>
            <a:chOff x="5876085" y="238936"/>
            <a:chExt cx="179762" cy="1223445"/>
          </a:xfrm>
        </p:grpSpPr>
        <p:sp>
          <p:nvSpPr>
            <p:cNvPr id="44" name="Text Box 120">
              <a:extLst>
                <a:ext uri="{FF2B5EF4-FFF2-40B4-BE49-F238E27FC236}">
                  <a16:creationId xmlns:a16="http://schemas.microsoft.com/office/drawing/2014/main" id="{6FADB720-90F4-4259-50A7-56F3A051EA7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111">
              <a:extLst>
                <a:ext uri="{FF2B5EF4-FFF2-40B4-BE49-F238E27FC236}">
                  <a16:creationId xmlns:a16="http://schemas.microsoft.com/office/drawing/2014/main" id="{481B5A38-1BFF-E22B-26C5-8AD06765C34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111">
              <a:extLst>
                <a:ext uri="{FF2B5EF4-FFF2-40B4-BE49-F238E27FC236}">
                  <a16:creationId xmlns:a16="http://schemas.microsoft.com/office/drawing/2014/main" id="{E6C0D435-05EE-44DF-2479-5BC1EFB473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7" name="Group 46">
            <a:extLst>
              <a:ext uri="{FF2B5EF4-FFF2-40B4-BE49-F238E27FC236}">
                <a16:creationId xmlns:a16="http://schemas.microsoft.com/office/drawing/2014/main" id="{BFBED91D-AE65-B2F1-69CB-AE0E7AFAC806}"/>
              </a:ext>
            </a:extLst>
          </p:cNvPr>
          <p:cNvGrpSpPr/>
          <p:nvPr/>
        </p:nvGrpSpPr>
        <p:grpSpPr>
          <a:xfrm>
            <a:off x="7324672" y="5043169"/>
            <a:ext cx="1433267" cy="200630"/>
            <a:chOff x="4160600" y="5431514"/>
            <a:chExt cx="907541" cy="101183"/>
          </a:xfrm>
          <a:solidFill>
            <a:schemeClr val="bg1"/>
          </a:solidFill>
        </p:grpSpPr>
        <p:sp>
          <p:nvSpPr>
            <p:cNvPr id="48" name="Text Box 64">
              <a:extLst>
                <a:ext uri="{FF2B5EF4-FFF2-40B4-BE49-F238E27FC236}">
                  <a16:creationId xmlns:a16="http://schemas.microsoft.com/office/drawing/2014/main" id="{C4E58E1D-975F-2CBE-65CC-BD3981BA7B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7641DE1A-F76D-F5B6-35CE-E04F834D69A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997BD5E5-F6D7-D447-B9B8-16AAC6B63FB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16CEBFB7-3F1D-9EAB-E241-D586207FF28E}"/>
              </a:ext>
            </a:extLst>
          </p:cNvPr>
          <p:cNvGrpSpPr/>
          <p:nvPr/>
        </p:nvGrpSpPr>
        <p:grpSpPr>
          <a:xfrm>
            <a:off x="8547141" y="5027643"/>
            <a:ext cx="1433267" cy="200630"/>
            <a:chOff x="4160600" y="5431514"/>
            <a:chExt cx="907541" cy="101183"/>
          </a:xfrm>
          <a:solidFill>
            <a:schemeClr val="bg1"/>
          </a:solidFill>
        </p:grpSpPr>
        <p:sp>
          <p:nvSpPr>
            <p:cNvPr id="52" name="Text Box 64">
              <a:extLst>
                <a:ext uri="{FF2B5EF4-FFF2-40B4-BE49-F238E27FC236}">
                  <a16:creationId xmlns:a16="http://schemas.microsoft.com/office/drawing/2014/main" id="{0733E8A8-DC8C-B467-A2D4-F222A159AA7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14BE6F6A-9117-61B0-1D98-3DE4EB831FE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64">
              <a:extLst>
                <a:ext uri="{FF2B5EF4-FFF2-40B4-BE49-F238E27FC236}">
                  <a16:creationId xmlns:a16="http://schemas.microsoft.com/office/drawing/2014/main" id="{F7D68315-884B-62A5-57AB-6E981DDF1BBE}"/>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7617BDD-4743-82A8-4C85-0CBF43DFB3E0}"/>
              </a:ext>
            </a:extLst>
          </p:cNvPr>
          <p:cNvGrpSpPr/>
          <p:nvPr/>
        </p:nvGrpSpPr>
        <p:grpSpPr>
          <a:xfrm>
            <a:off x="9737864" y="5016054"/>
            <a:ext cx="1433267" cy="200630"/>
            <a:chOff x="4160600" y="5431514"/>
            <a:chExt cx="907541" cy="101183"/>
          </a:xfrm>
          <a:solidFill>
            <a:schemeClr val="bg1"/>
          </a:solidFill>
        </p:grpSpPr>
        <p:sp>
          <p:nvSpPr>
            <p:cNvPr id="56" name="Text Box 64">
              <a:extLst>
                <a:ext uri="{FF2B5EF4-FFF2-40B4-BE49-F238E27FC236}">
                  <a16:creationId xmlns:a16="http://schemas.microsoft.com/office/drawing/2014/main" id="{4C1A0E6D-A258-4C66-0C70-7BA5B5EA91D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64">
              <a:extLst>
                <a:ext uri="{FF2B5EF4-FFF2-40B4-BE49-F238E27FC236}">
                  <a16:creationId xmlns:a16="http://schemas.microsoft.com/office/drawing/2014/main" id="{4BB33088-DC93-6AC5-CC58-7948867543C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64">
              <a:extLst>
                <a:ext uri="{FF2B5EF4-FFF2-40B4-BE49-F238E27FC236}">
                  <a16:creationId xmlns:a16="http://schemas.microsoft.com/office/drawing/2014/main" id="{26944DBE-4C1A-0055-395A-7E37E22F6EB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9" name="Text Box 32">
            <a:extLst>
              <a:ext uri="{FF2B5EF4-FFF2-40B4-BE49-F238E27FC236}">
                <a16:creationId xmlns:a16="http://schemas.microsoft.com/office/drawing/2014/main" id="{9B5DA6BE-B6FE-3E9D-4313-A7EFF32800A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32">
            <a:extLst>
              <a:ext uri="{FF2B5EF4-FFF2-40B4-BE49-F238E27FC236}">
                <a16:creationId xmlns:a16="http://schemas.microsoft.com/office/drawing/2014/main" id="{D208208A-35D1-EA8C-0F3D-66E08D1F88F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29">
            <a:extLst>
              <a:ext uri="{FF2B5EF4-FFF2-40B4-BE49-F238E27FC236}">
                <a16:creationId xmlns:a16="http://schemas.microsoft.com/office/drawing/2014/main" id="{F34B3DDF-A0E8-9523-24B0-6A41D6F214E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29">
            <a:extLst>
              <a:ext uri="{FF2B5EF4-FFF2-40B4-BE49-F238E27FC236}">
                <a16:creationId xmlns:a16="http://schemas.microsoft.com/office/drawing/2014/main" id="{B9A3B85B-A72B-1A40-3940-8A8A16CFE23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29">
            <a:extLst>
              <a:ext uri="{FF2B5EF4-FFF2-40B4-BE49-F238E27FC236}">
                <a16:creationId xmlns:a16="http://schemas.microsoft.com/office/drawing/2014/main" id="{F2B9B860-9258-1022-B4AA-8A642FC32E28}"/>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Box 64">
            <a:extLst>
              <a:ext uri="{FF2B5EF4-FFF2-40B4-BE49-F238E27FC236}">
                <a16:creationId xmlns:a16="http://schemas.microsoft.com/office/drawing/2014/main" id="{EFE2E1C7-C8F4-C279-1681-5AB3642D627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9" name="Rectangle 8">
            <a:extLst>
              <a:ext uri="{FF2B5EF4-FFF2-40B4-BE49-F238E27FC236}">
                <a16:creationId xmlns:a16="http://schemas.microsoft.com/office/drawing/2014/main" id="{814E4676-093E-F251-E496-30D4A389C4B3}"/>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EB348E-9823-692C-189D-FD81828A2FDB}"/>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FDA5E3-B9A6-1AEE-16E8-69C57C3F1067}"/>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2FF0546-AC37-3F9E-03CD-06D24893E40E}"/>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0EC9F2C-8B3A-CEF7-DE9E-3F823538438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518BCB-02E1-E0C0-65C3-5A65C9476156}"/>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814934E-F21A-3A75-17D2-A32554093E5B}"/>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2054A680-A0E6-B671-2FF3-9604432FF75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74EBC70-854F-B988-AA6A-92FED50F797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684042B-B5AC-E740-2557-3349EB70894F}"/>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136666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DC8066A-F647-7671-06AA-DA82DCFDC586}"/>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8" name="Rectangle 27">
            <a:extLst>
              <a:ext uri="{FF2B5EF4-FFF2-40B4-BE49-F238E27FC236}">
                <a16:creationId xmlns:a16="http://schemas.microsoft.com/office/drawing/2014/main" id="{A3BF09F8-FE67-24C7-FCBD-10FFA0615ED2}"/>
              </a:ext>
            </a:extLst>
          </p:cNvPr>
          <p:cNvSpPr/>
          <p:nvPr/>
        </p:nvSpPr>
        <p:spPr>
          <a:xfrm>
            <a:off x="7351775" y="2574610"/>
            <a:ext cx="3604091" cy="250538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132CD41-065B-065F-AFAE-81A6DEBF1619}"/>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0DCFB92E-9BAB-FEF0-F0AF-ABA50E214F61}"/>
              </a:ext>
            </a:extLst>
          </p:cNvPr>
          <p:cNvGrpSpPr/>
          <p:nvPr/>
        </p:nvGrpSpPr>
        <p:grpSpPr>
          <a:xfrm>
            <a:off x="1377696" y="2664820"/>
            <a:ext cx="2151611" cy="3409237"/>
            <a:chOff x="2983699" y="1502993"/>
            <a:chExt cx="2706428" cy="4033710"/>
          </a:xfrm>
        </p:grpSpPr>
        <p:sp>
          <p:nvSpPr>
            <p:cNvPr id="34" name="Rounded Rectangle 33">
              <a:extLst>
                <a:ext uri="{FF2B5EF4-FFF2-40B4-BE49-F238E27FC236}">
                  <a16:creationId xmlns:a16="http://schemas.microsoft.com/office/drawing/2014/main" id="{DF3906EE-0C08-0D17-5FBF-5C5E18B9FECA}"/>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ounded Rectangle 34">
              <a:extLst>
                <a:ext uri="{FF2B5EF4-FFF2-40B4-BE49-F238E27FC236}">
                  <a16:creationId xmlns:a16="http://schemas.microsoft.com/office/drawing/2014/main" id="{B039C203-CE10-3299-F0A4-199B04277042}"/>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B2E654F3-C5AD-9B3C-C03E-FB8BC6674646}"/>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7" name="TextBox 36">
              <a:extLst>
                <a:ext uri="{FF2B5EF4-FFF2-40B4-BE49-F238E27FC236}">
                  <a16:creationId xmlns:a16="http://schemas.microsoft.com/office/drawing/2014/main" id="{25CE598B-8361-B6F0-CCD6-F46335985208}"/>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8" name="Rounded Rectangle 37">
              <a:extLst>
                <a:ext uri="{FF2B5EF4-FFF2-40B4-BE49-F238E27FC236}">
                  <a16:creationId xmlns:a16="http://schemas.microsoft.com/office/drawing/2014/main" id="{F88484F3-871E-03AF-D19E-8E2B7B1EDA03}"/>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9" name="Rectangle 38">
            <a:extLst>
              <a:ext uri="{FF2B5EF4-FFF2-40B4-BE49-F238E27FC236}">
                <a16:creationId xmlns:a16="http://schemas.microsoft.com/office/drawing/2014/main" id="{464D6F51-DD77-2FD6-505C-501BE1A9FD90}"/>
              </a:ext>
            </a:extLst>
          </p:cNvPr>
          <p:cNvSpPr/>
          <p:nvPr/>
        </p:nvSpPr>
        <p:spPr>
          <a:xfrm>
            <a:off x="8497870" y="182316"/>
            <a:ext cx="2595326"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66A2EDE-E316-7B20-3908-267728D08528}"/>
              </a:ext>
            </a:extLst>
          </p:cNvPr>
          <p:cNvSpPr/>
          <p:nvPr/>
        </p:nvSpPr>
        <p:spPr>
          <a:xfrm>
            <a:off x="7318745" y="217266"/>
            <a:ext cx="1210057" cy="11544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itle 1">
            <a:extLst>
              <a:ext uri="{FF2B5EF4-FFF2-40B4-BE49-F238E27FC236}">
                <a16:creationId xmlns:a16="http://schemas.microsoft.com/office/drawing/2014/main" id="{C51F3C9A-B272-4097-74DA-F49A830FF94D}"/>
              </a:ext>
            </a:extLst>
          </p:cNvPr>
          <p:cNvSpPr>
            <a:spLocks noGrp="1"/>
          </p:cNvSpPr>
          <p:nvPr>
            <p:ph type="title"/>
          </p:nvPr>
        </p:nvSpPr>
        <p:spPr>
          <a:xfrm>
            <a:off x="78971" y="72427"/>
            <a:ext cx="4456453" cy="2416135"/>
          </a:xfrm>
        </p:spPr>
        <p:txBody>
          <a:bodyPr>
            <a:noAutofit/>
          </a:bodyPr>
          <a:lstStyle/>
          <a:p>
            <a:r>
              <a:rPr lang="en-US" sz="4000" b="1" dirty="0">
                <a:solidFill>
                  <a:srgbClr val="06B4F8"/>
                </a:solidFill>
              </a:rPr>
              <a:t>Within task </a:t>
            </a:r>
            <a:r>
              <a:rPr lang="en-US" sz="4000" b="1" dirty="0"/>
              <a:t>accuracy is highly reliable </a:t>
            </a:r>
          </a:p>
        </p:txBody>
      </p:sp>
      <p:sp>
        <p:nvSpPr>
          <p:cNvPr id="45" name="Text Box 29">
            <a:extLst>
              <a:ext uri="{FF2B5EF4-FFF2-40B4-BE49-F238E27FC236}">
                <a16:creationId xmlns:a16="http://schemas.microsoft.com/office/drawing/2014/main" id="{3DD0F5B1-890A-D13C-68E1-F50080641102}"/>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32">
            <a:extLst>
              <a:ext uri="{FF2B5EF4-FFF2-40B4-BE49-F238E27FC236}">
                <a16:creationId xmlns:a16="http://schemas.microsoft.com/office/drawing/2014/main" id="{112E3184-204E-CE5D-7051-AB779DF052FD}"/>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92">
            <a:extLst>
              <a:ext uri="{FF2B5EF4-FFF2-40B4-BE49-F238E27FC236}">
                <a16:creationId xmlns:a16="http://schemas.microsoft.com/office/drawing/2014/main" id="{0E4BFDF6-4C13-CB3C-73E4-13E42BB225CA}"/>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8" name="Group 47">
            <a:extLst>
              <a:ext uri="{FF2B5EF4-FFF2-40B4-BE49-F238E27FC236}">
                <a16:creationId xmlns:a16="http://schemas.microsoft.com/office/drawing/2014/main" id="{E2A909D3-77DF-2035-9A0E-B36405960E06}"/>
              </a:ext>
            </a:extLst>
          </p:cNvPr>
          <p:cNvGrpSpPr/>
          <p:nvPr/>
        </p:nvGrpSpPr>
        <p:grpSpPr>
          <a:xfrm>
            <a:off x="6132360" y="5046904"/>
            <a:ext cx="1433267" cy="200630"/>
            <a:chOff x="4160600" y="5431513"/>
            <a:chExt cx="907541" cy="101183"/>
          </a:xfrm>
          <a:solidFill>
            <a:schemeClr val="bg1"/>
          </a:solidFill>
        </p:grpSpPr>
        <p:sp>
          <p:nvSpPr>
            <p:cNvPr id="49" name="Text Box 64">
              <a:extLst>
                <a:ext uri="{FF2B5EF4-FFF2-40B4-BE49-F238E27FC236}">
                  <a16:creationId xmlns:a16="http://schemas.microsoft.com/office/drawing/2014/main" id="{2135DC0A-E67D-A379-2F4E-9C0BA99927D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AEA087E3-60DB-0D4C-E896-73A9FE802AC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384DED3A-6973-32C7-892E-D5D9D5CD87A0}"/>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9EEB1EE4-2698-061C-AB63-30C4CF369BE1}"/>
              </a:ext>
            </a:extLst>
          </p:cNvPr>
          <p:cNvGrpSpPr/>
          <p:nvPr/>
        </p:nvGrpSpPr>
        <p:grpSpPr>
          <a:xfrm>
            <a:off x="5876085" y="238936"/>
            <a:ext cx="179762" cy="1223445"/>
            <a:chOff x="5876085" y="238936"/>
            <a:chExt cx="179762" cy="1223445"/>
          </a:xfrm>
        </p:grpSpPr>
        <p:sp>
          <p:nvSpPr>
            <p:cNvPr id="53" name="Text Box 120">
              <a:extLst>
                <a:ext uri="{FF2B5EF4-FFF2-40B4-BE49-F238E27FC236}">
                  <a16:creationId xmlns:a16="http://schemas.microsoft.com/office/drawing/2014/main" id="{5F9113A7-23E1-3FD6-8533-1CA05E79EB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46A1589A-3CA7-2D61-D521-2499C94A89B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D438FC94-00B1-DA09-4956-BA1CE5A8E0B5}"/>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3F3F176A-35C0-EC3E-5E1A-E0D27DA1C537}"/>
              </a:ext>
            </a:extLst>
          </p:cNvPr>
          <p:cNvGrpSpPr/>
          <p:nvPr/>
        </p:nvGrpSpPr>
        <p:grpSpPr>
          <a:xfrm>
            <a:off x="5878650" y="1434725"/>
            <a:ext cx="179762" cy="1223445"/>
            <a:chOff x="5876085" y="238936"/>
            <a:chExt cx="179762" cy="1223445"/>
          </a:xfrm>
        </p:grpSpPr>
        <p:sp>
          <p:nvSpPr>
            <p:cNvPr id="57" name="Text Box 120">
              <a:extLst>
                <a:ext uri="{FF2B5EF4-FFF2-40B4-BE49-F238E27FC236}">
                  <a16:creationId xmlns:a16="http://schemas.microsoft.com/office/drawing/2014/main" id="{5D0AB9E6-065A-1601-D8A3-C460535E976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BB6218F7-B98C-AD48-25B1-A91DDC7274A7}"/>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6DD85559-2468-28CE-31DF-027C4CFF9E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BA22C5A0-CA72-95B7-E9F0-A3AA67A5768C}"/>
              </a:ext>
            </a:extLst>
          </p:cNvPr>
          <p:cNvGrpSpPr/>
          <p:nvPr/>
        </p:nvGrpSpPr>
        <p:grpSpPr>
          <a:xfrm>
            <a:off x="5889386" y="2604967"/>
            <a:ext cx="179762" cy="1223445"/>
            <a:chOff x="5876085" y="238936"/>
            <a:chExt cx="179762" cy="1223445"/>
          </a:xfrm>
        </p:grpSpPr>
        <p:sp>
          <p:nvSpPr>
            <p:cNvPr id="61" name="Text Box 120">
              <a:extLst>
                <a:ext uri="{FF2B5EF4-FFF2-40B4-BE49-F238E27FC236}">
                  <a16:creationId xmlns:a16="http://schemas.microsoft.com/office/drawing/2014/main" id="{6D6D6003-4464-E958-D649-0B2A904CC32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C637CD3-DEF7-6C07-8A61-E1F96F3E25D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D066518F-EE31-A8FF-74C5-00B7CC507B2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4" name="Group 63">
            <a:extLst>
              <a:ext uri="{FF2B5EF4-FFF2-40B4-BE49-F238E27FC236}">
                <a16:creationId xmlns:a16="http://schemas.microsoft.com/office/drawing/2014/main" id="{C54A9425-979B-A763-053B-993CFBF8AE5C}"/>
              </a:ext>
            </a:extLst>
          </p:cNvPr>
          <p:cNvGrpSpPr/>
          <p:nvPr/>
        </p:nvGrpSpPr>
        <p:grpSpPr>
          <a:xfrm>
            <a:off x="5893395" y="3805491"/>
            <a:ext cx="179762" cy="1223445"/>
            <a:chOff x="5876085" y="238936"/>
            <a:chExt cx="179762" cy="1223445"/>
          </a:xfrm>
        </p:grpSpPr>
        <p:sp>
          <p:nvSpPr>
            <p:cNvPr id="65" name="Text Box 120">
              <a:extLst>
                <a:ext uri="{FF2B5EF4-FFF2-40B4-BE49-F238E27FC236}">
                  <a16:creationId xmlns:a16="http://schemas.microsoft.com/office/drawing/2014/main" id="{3821BC9B-93AC-352F-6DDF-3E2152D736B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8CF73878-357E-64B6-2576-3CF63F9F5F5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111">
              <a:extLst>
                <a:ext uri="{FF2B5EF4-FFF2-40B4-BE49-F238E27FC236}">
                  <a16:creationId xmlns:a16="http://schemas.microsoft.com/office/drawing/2014/main" id="{5D4A51AF-F3E5-4097-82E7-27C83B4689E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8" name="Group 67">
            <a:extLst>
              <a:ext uri="{FF2B5EF4-FFF2-40B4-BE49-F238E27FC236}">
                <a16:creationId xmlns:a16="http://schemas.microsoft.com/office/drawing/2014/main" id="{C1B194FC-3A00-0D2E-EB30-79E60D1C7DFC}"/>
              </a:ext>
            </a:extLst>
          </p:cNvPr>
          <p:cNvGrpSpPr/>
          <p:nvPr/>
        </p:nvGrpSpPr>
        <p:grpSpPr>
          <a:xfrm>
            <a:off x="7324672" y="5043169"/>
            <a:ext cx="1433267" cy="200630"/>
            <a:chOff x="4160600" y="5431514"/>
            <a:chExt cx="907541" cy="101183"/>
          </a:xfrm>
          <a:solidFill>
            <a:schemeClr val="bg1"/>
          </a:solidFill>
        </p:grpSpPr>
        <p:sp>
          <p:nvSpPr>
            <p:cNvPr id="69" name="Text Box 64">
              <a:extLst>
                <a:ext uri="{FF2B5EF4-FFF2-40B4-BE49-F238E27FC236}">
                  <a16:creationId xmlns:a16="http://schemas.microsoft.com/office/drawing/2014/main" id="{A4CA12CB-8A7D-A42B-85A7-3504A22A10E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CA41B66E-FA53-F406-B072-54AA37610E3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64">
              <a:extLst>
                <a:ext uri="{FF2B5EF4-FFF2-40B4-BE49-F238E27FC236}">
                  <a16:creationId xmlns:a16="http://schemas.microsoft.com/office/drawing/2014/main" id="{A569A498-03DF-B0FD-099A-E1D47A6922D5}"/>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2" name="Group 71">
            <a:extLst>
              <a:ext uri="{FF2B5EF4-FFF2-40B4-BE49-F238E27FC236}">
                <a16:creationId xmlns:a16="http://schemas.microsoft.com/office/drawing/2014/main" id="{1B0410A3-5D95-E801-06F2-CA264A66787A}"/>
              </a:ext>
            </a:extLst>
          </p:cNvPr>
          <p:cNvGrpSpPr/>
          <p:nvPr/>
        </p:nvGrpSpPr>
        <p:grpSpPr>
          <a:xfrm>
            <a:off x="8547141" y="5027643"/>
            <a:ext cx="1433267" cy="200630"/>
            <a:chOff x="4160600" y="5431514"/>
            <a:chExt cx="907541" cy="101183"/>
          </a:xfrm>
          <a:solidFill>
            <a:schemeClr val="bg1"/>
          </a:solidFill>
        </p:grpSpPr>
        <p:sp>
          <p:nvSpPr>
            <p:cNvPr id="73" name="Text Box 64">
              <a:extLst>
                <a:ext uri="{FF2B5EF4-FFF2-40B4-BE49-F238E27FC236}">
                  <a16:creationId xmlns:a16="http://schemas.microsoft.com/office/drawing/2014/main" id="{7544632F-2BA8-085D-9C14-11768C2CD1F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BFF0A54D-47D7-D844-7F47-A583E6DB93F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64">
              <a:extLst>
                <a:ext uri="{FF2B5EF4-FFF2-40B4-BE49-F238E27FC236}">
                  <a16:creationId xmlns:a16="http://schemas.microsoft.com/office/drawing/2014/main" id="{5AC90673-6D4B-6B92-2B92-A212401F503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6" name="Group 75">
            <a:extLst>
              <a:ext uri="{FF2B5EF4-FFF2-40B4-BE49-F238E27FC236}">
                <a16:creationId xmlns:a16="http://schemas.microsoft.com/office/drawing/2014/main" id="{CCBA0D79-C8D2-23E7-4FCD-97B887D6BF23}"/>
              </a:ext>
            </a:extLst>
          </p:cNvPr>
          <p:cNvGrpSpPr/>
          <p:nvPr/>
        </p:nvGrpSpPr>
        <p:grpSpPr>
          <a:xfrm>
            <a:off x="9737864" y="5016054"/>
            <a:ext cx="1433267" cy="200630"/>
            <a:chOff x="4160600" y="5431514"/>
            <a:chExt cx="907541" cy="101183"/>
          </a:xfrm>
          <a:solidFill>
            <a:schemeClr val="bg1"/>
          </a:solidFill>
        </p:grpSpPr>
        <p:sp>
          <p:nvSpPr>
            <p:cNvPr id="77" name="Text Box 64">
              <a:extLst>
                <a:ext uri="{FF2B5EF4-FFF2-40B4-BE49-F238E27FC236}">
                  <a16:creationId xmlns:a16="http://schemas.microsoft.com/office/drawing/2014/main" id="{520EF542-8078-5E8F-BB10-9BFA1C209F9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0BB642A3-1BCA-3364-A86C-BF5EFE39BAC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9" name="Text Box 64">
              <a:extLst>
                <a:ext uri="{FF2B5EF4-FFF2-40B4-BE49-F238E27FC236}">
                  <a16:creationId xmlns:a16="http://schemas.microsoft.com/office/drawing/2014/main" id="{CDDED522-E460-B572-31D7-46B11B8A56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0" name="Text Box 32">
            <a:extLst>
              <a:ext uri="{FF2B5EF4-FFF2-40B4-BE49-F238E27FC236}">
                <a16:creationId xmlns:a16="http://schemas.microsoft.com/office/drawing/2014/main" id="{AFEAB3C6-1102-E562-189E-698C2D763641}"/>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32">
            <a:extLst>
              <a:ext uri="{FF2B5EF4-FFF2-40B4-BE49-F238E27FC236}">
                <a16:creationId xmlns:a16="http://schemas.microsoft.com/office/drawing/2014/main" id="{94384C24-67A2-A5B1-B134-5A2F0788EFD6}"/>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06489460-FF69-F525-D79D-8857BEAEB51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CF8CAE09-5390-47A2-A506-A0CB510C945C}"/>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866232DB-BD06-93F3-643B-649AA530F01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Box 85">
            <a:extLst>
              <a:ext uri="{FF2B5EF4-FFF2-40B4-BE49-F238E27FC236}">
                <a16:creationId xmlns:a16="http://schemas.microsoft.com/office/drawing/2014/main" id="{87F0A3C1-2F48-DEF8-33B4-9556C7C9549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14" name="Group 13">
            <a:extLst>
              <a:ext uri="{FF2B5EF4-FFF2-40B4-BE49-F238E27FC236}">
                <a16:creationId xmlns:a16="http://schemas.microsoft.com/office/drawing/2014/main" id="{C31FEC30-DE52-B8C4-740A-F33D526506B0}"/>
              </a:ext>
            </a:extLst>
          </p:cNvPr>
          <p:cNvGrpSpPr/>
          <p:nvPr/>
        </p:nvGrpSpPr>
        <p:grpSpPr>
          <a:xfrm>
            <a:off x="6124762" y="144432"/>
            <a:ext cx="1203043" cy="1269465"/>
            <a:chOff x="6124762" y="144432"/>
            <a:chExt cx="1203043" cy="1269465"/>
          </a:xfrm>
        </p:grpSpPr>
        <p:sp>
          <p:nvSpPr>
            <p:cNvPr id="15" name="Rectangle 14">
              <a:extLst>
                <a:ext uri="{FF2B5EF4-FFF2-40B4-BE49-F238E27FC236}">
                  <a16:creationId xmlns:a16="http://schemas.microsoft.com/office/drawing/2014/main" id="{0DEE5722-5BF6-DFCF-B09B-A754E2FD086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11A893-B989-4774-4670-4E0370EA5441}"/>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821403-F8F4-AB02-5139-B93E2D7493CA}"/>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71856-2B81-821D-9638-5254675CB337}"/>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61A488-9269-C265-600D-28B217177098}"/>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91000C-466B-AAEF-36D6-8C4E4E3EC66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D81A07B-AA9F-6680-0022-E75089170728}"/>
                </a:ext>
              </a:extLst>
            </p:cNvPr>
            <p:cNvGrpSpPr/>
            <p:nvPr/>
          </p:nvGrpSpPr>
          <p:grpSpPr>
            <a:xfrm>
              <a:off x="6124762" y="202704"/>
              <a:ext cx="1199911" cy="1179395"/>
              <a:chOff x="6124762" y="202704"/>
              <a:chExt cx="1199911" cy="1179395"/>
            </a:xfrm>
          </p:grpSpPr>
          <p:sp>
            <p:nvSpPr>
              <p:cNvPr id="22" name="Rectangle 21">
                <a:extLst>
                  <a:ext uri="{FF2B5EF4-FFF2-40B4-BE49-F238E27FC236}">
                    <a16:creationId xmlns:a16="http://schemas.microsoft.com/office/drawing/2014/main" id="{BC4B62CB-C436-5EE2-EBD0-671FA4FC4AB6}"/>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16B44547-D88F-E105-C881-08B5A28C14B2}"/>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B2299670-29D0-D525-E73D-485506B8D324}"/>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485EC3DE-2E85-6395-E7DF-37BD5DCFAFC1}"/>
              </a:ext>
            </a:extLst>
          </p:cNvPr>
          <p:cNvGrpSpPr/>
          <p:nvPr/>
        </p:nvGrpSpPr>
        <p:grpSpPr>
          <a:xfrm>
            <a:off x="7325759" y="1336944"/>
            <a:ext cx="1203043" cy="1269465"/>
            <a:chOff x="6124762" y="144432"/>
            <a:chExt cx="1203043" cy="1269465"/>
          </a:xfrm>
        </p:grpSpPr>
        <p:sp>
          <p:nvSpPr>
            <p:cNvPr id="94" name="Rectangle 93">
              <a:extLst>
                <a:ext uri="{FF2B5EF4-FFF2-40B4-BE49-F238E27FC236}">
                  <a16:creationId xmlns:a16="http://schemas.microsoft.com/office/drawing/2014/main" id="{BE4597DB-4D9F-23AD-7C1A-A5E2651CE201}"/>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AA60373B-F55E-EBFD-3F24-5E751B4BCFFC}"/>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49D74DA-45E3-698F-D365-A79B00FB937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4C01A3C-0D19-3A9A-00E9-DF9519E20F20}"/>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6B16DC8-B677-23FC-AF33-D6D19E4F2E6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272EC1B-1650-1288-5331-3424DE460FCC}"/>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66B80FF3-2F49-DCB8-F887-B8FF75ABDB83}"/>
                </a:ext>
              </a:extLst>
            </p:cNvPr>
            <p:cNvGrpSpPr/>
            <p:nvPr/>
          </p:nvGrpSpPr>
          <p:grpSpPr>
            <a:xfrm>
              <a:off x="6124762" y="217452"/>
              <a:ext cx="1199911" cy="1164647"/>
              <a:chOff x="6124762" y="217452"/>
              <a:chExt cx="1199911" cy="1164647"/>
            </a:xfrm>
          </p:grpSpPr>
          <p:sp>
            <p:nvSpPr>
              <p:cNvPr id="101" name="Rectangle 100">
                <a:extLst>
                  <a:ext uri="{FF2B5EF4-FFF2-40B4-BE49-F238E27FC236}">
                    <a16:creationId xmlns:a16="http://schemas.microsoft.com/office/drawing/2014/main" id="{3E7F1C34-54AF-F601-F4FA-2EAF28457EB7}"/>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2" name="Rectangle 101">
                <a:extLst>
                  <a:ext uri="{FF2B5EF4-FFF2-40B4-BE49-F238E27FC236}">
                    <a16:creationId xmlns:a16="http://schemas.microsoft.com/office/drawing/2014/main" id="{9B7FB2C4-AC65-E073-22A0-ECE3B442F981}"/>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4CB19FAC-CDBD-6439-8240-3074CB080312}"/>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410269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4D191D8-A50C-834D-A045-530C4B3703B4}"/>
              </a:ext>
            </a:extLst>
          </p:cNvPr>
          <p:cNvSpPr/>
          <p:nvPr/>
        </p:nvSpPr>
        <p:spPr>
          <a:xfrm>
            <a:off x="8297901" y="940966"/>
            <a:ext cx="2128144" cy="219730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FBD3DAE-D336-D340-9DC1-ADC4CD925CA5}"/>
              </a:ext>
            </a:extLst>
          </p:cNvPr>
          <p:cNvSpPr/>
          <p:nvPr/>
        </p:nvSpPr>
        <p:spPr>
          <a:xfrm>
            <a:off x="7105465" y="3147695"/>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2F8283-B6B2-1148-BA3B-035A6FA0C164}"/>
              </a:ext>
            </a:extLst>
          </p:cNvPr>
          <p:cNvSpPr/>
          <p:nvPr/>
        </p:nvSpPr>
        <p:spPr>
          <a:xfrm>
            <a:off x="7188430" y="900128"/>
            <a:ext cx="1109472" cy="110437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3D84CA3-1C35-5E42-9381-0E8F49B4D4D3}"/>
              </a:ext>
            </a:extLst>
          </p:cNvPr>
          <p:cNvSpPr/>
          <p:nvPr/>
        </p:nvSpPr>
        <p:spPr>
          <a:xfrm>
            <a:off x="9388655" y="3138268"/>
            <a:ext cx="1192436" cy="2216156"/>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0A6C804-C88E-9897-639B-63596DAA905D}"/>
              </a:ext>
            </a:extLst>
          </p:cNvPr>
          <p:cNvSpPr/>
          <p:nvPr/>
        </p:nvSpPr>
        <p:spPr>
          <a:xfrm>
            <a:off x="8262948" y="4240731"/>
            <a:ext cx="1125707" cy="108541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15FDAE9-9809-E8CA-8127-571C75BF7753}"/>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9" name="Rectangle 18">
            <a:extLst>
              <a:ext uri="{FF2B5EF4-FFF2-40B4-BE49-F238E27FC236}">
                <a16:creationId xmlns:a16="http://schemas.microsoft.com/office/drawing/2014/main" id="{A3618CC0-1A9B-6DF3-CED2-E3E6CACC9283}"/>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DEAC89-7058-21A8-D1A2-08777EA2B242}"/>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845FD3B-C7AF-45D7-F682-E8D4A0A0E524}"/>
              </a:ext>
            </a:extLst>
          </p:cNvPr>
          <p:cNvGrpSpPr/>
          <p:nvPr/>
        </p:nvGrpSpPr>
        <p:grpSpPr>
          <a:xfrm>
            <a:off x="1377696" y="2664820"/>
            <a:ext cx="2151611" cy="3409237"/>
            <a:chOff x="2983699" y="1502993"/>
            <a:chExt cx="2706428" cy="4033710"/>
          </a:xfrm>
        </p:grpSpPr>
        <p:sp>
          <p:nvSpPr>
            <p:cNvPr id="26" name="Rounded Rectangle 25">
              <a:extLst>
                <a:ext uri="{FF2B5EF4-FFF2-40B4-BE49-F238E27FC236}">
                  <a16:creationId xmlns:a16="http://schemas.microsoft.com/office/drawing/2014/main" id="{9AC84DC4-C854-403E-17CE-C2C3BD0386B3}"/>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ed Rectangle 26">
              <a:extLst>
                <a:ext uri="{FF2B5EF4-FFF2-40B4-BE49-F238E27FC236}">
                  <a16:creationId xmlns:a16="http://schemas.microsoft.com/office/drawing/2014/main" id="{C84F8637-18BD-9651-1939-C0CFA955C724}"/>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78B9FFAE-4041-FD6C-C8FF-30D591311FB2}"/>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9" name="TextBox 28">
              <a:extLst>
                <a:ext uri="{FF2B5EF4-FFF2-40B4-BE49-F238E27FC236}">
                  <a16:creationId xmlns:a16="http://schemas.microsoft.com/office/drawing/2014/main" id="{D504F115-0495-DD93-E06D-F2E80236AEE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0" name="Rounded Rectangle 29">
              <a:extLst>
                <a:ext uri="{FF2B5EF4-FFF2-40B4-BE49-F238E27FC236}">
                  <a16:creationId xmlns:a16="http://schemas.microsoft.com/office/drawing/2014/main" id="{609BCE31-226A-72C3-7B2F-BDD948CC816D}"/>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3" name="Rectangle 32">
            <a:extLst>
              <a:ext uri="{FF2B5EF4-FFF2-40B4-BE49-F238E27FC236}">
                <a16:creationId xmlns:a16="http://schemas.microsoft.com/office/drawing/2014/main" id="{390C33A4-0247-9183-C762-1E70D535B58B}"/>
              </a:ext>
            </a:extLst>
          </p:cNvPr>
          <p:cNvSpPr/>
          <p:nvPr/>
        </p:nvSpPr>
        <p:spPr>
          <a:xfrm>
            <a:off x="8521060" y="182315"/>
            <a:ext cx="2572136" cy="241584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F15750-1364-CD60-684D-F8BFE80233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EA263ADB-A41D-1A43-6A9E-3C06A027C75D}"/>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89C43B"/>
                </a:solidFill>
              </a:rPr>
              <a:t>Within task </a:t>
            </a:r>
            <a:r>
              <a:rPr lang="en-US" sz="4000" b="1" dirty="0"/>
              <a:t>reaction time is highly reliable </a:t>
            </a:r>
          </a:p>
        </p:txBody>
      </p:sp>
      <p:sp>
        <p:nvSpPr>
          <p:cNvPr id="41" name="Rectangle 40">
            <a:extLst>
              <a:ext uri="{FF2B5EF4-FFF2-40B4-BE49-F238E27FC236}">
                <a16:creationId xmlns:a16="http://schemas.microsoft.com/office/drawing/2014/main" id="{85179927-0C9F-68FC-F765-FA437167D492}"/>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DCAD0EC-D80C-D870-3B06-D6962852B905}"/>
              </a:ext>
            </a:extLst>
          </p:cNvPr>
          <p:cNvSpPr/>
          <p:nvPr/>
        </p:nvSpPr>
        <p:spPr>
          <a:xfrm>
            <a:off x="9709972" y="2598159"/>
            <a:ext cx="1267397" cy="248184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Box 29">
            <a:extLst>
              <a:ext uri="{FF2B5EF4-FFF2-40B4-BE49-F238E27FC236}">
                <a16:creationId xmlns:a16="http://schemas.microsoft.com/office/drawing/2014/main" id="{3BDD1D42-A192-1BC4-F446-F1DD2A49520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32">
            <a:extLst>
              <a:ext uri="{FF2B5EF4-FFF2-40B4-BE49-F238E27FC236}">
                <a16:creationId xmlns:a16="http://schemas.microsoft.com/office/drawing/2014/main" id="{3E5DDCD1-AE91-29BC-85F7-A3FE6606519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92">
            <a:extLst>
              <a:ext uri="{FF2B5EF4-FFF2-40B4-BE49-F238E27FC236}">
                <a16:creationId xmlns:a16="http://schemas.microsoft.com/office/drawing/2014/main" id="{565E26CD-6616-BD39-729D-316C6230807F}"/>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7" name="Group 46">
            <a:extLst>
              <a:ext uri="{FF2B5EF4-FFF2-40B4-BE49-F238E27FC236}">
                <a16:creationId xmlns:a16="http://schemas.microsoft.com/office/drawing/2014/main" id="{F8F6B8C1-7DB6-DD01-3A9F-51BD6D5EC292}"/>
              </a:ext>
            </a:extLst>
          </p:cNvPr>
          <p:cNvGrpSpPr/>
          <p:nvPr/>
        </p:nvGrpSpPr>
        <p:grpSpPr>
          <a:xfrm>
            <a:off x="6132360" y="5046904"/>
            <a:ext cx="1433267" cy="200630"/>
            <a:chOff x="4160600" y="5431513"/>
            <a:chExt cx="907541" cy="101183"/>
          </a:xfrm>
          <a:solidFill>
            <a:schemeClr val="bg1"/>
          </a:solidFill>
        </p:grpSpPr>
        <p:sp>
          <p:nvSpPr>
            <p:cNvPr id="48" name="Text Box 64">
              <a:extLst>
                <a:ext uri="{FF2B5EF4-FFF2-40B4-BE49-F238E27FC236}">
                  <a16:creationId xmlns:a16="http://schemas.microsoft.com/office/drawing/2014/main" id="{70FF257B-D79F-E413-5544-4AB9189248A1}"/>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3D236214-06B9-5E8D-3383-0CAFB2545BA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0" name="Text Box 64">
              <a:extLst>
                <a:ext uri="{FF2B5EF4-FFF2-40B4-BE49-F238E27FC236}">
                  <a16:creationId xmlns:a16="http://schemas.microsoft.com/office/drawing/2014/main" id="{2DCBC4C3-8417-0E70-2202-70A7FF19A3C6}"/>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D75A7E3-8347-ACBD-441E-E8D81631FF04}"/>
              </a:ext>
            </a:extLst>
          </p:cNvPr>
          <p:cNvGrpSpPr/>
          <p:nvPr/>
        </p:nvGrpSpPr>
        <p:grpSpPr>
          <a:xfrm>
            <a:off x="5876085" y="238936"/>
            <a:ext cx="179762" cy="1223445"/>
            <a:chOff x="5876085" y="238936"/>
            <a:chExt cx="179762" cy="1223445"/>
          </a:xfrm>
        </p:grpSpPr>
        <p:sp>
          <p:nvSpPr>
            <p:cNvPr id="52" name="Text Box 120">
              <a:extLst>
                <a:ext uri="{FF2B5EF4-FFF2-40B4-BE49-F238E27FC236}">
                  <a16:creationId xmlns:a16="http://schemas.microsoft.com/office/drawing/2014/main" id="{F36C6BF4-C300-2F4D-1B23-EA5DEEF8AEE4}"/>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910BE2F6-C649-4881-3BE1-12BB3FE62E6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EC1709E4-E37B-0FEA-20B2-8935B291B4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5" name="Group 54">
            <a:extLst>
              <a:ext uri="{FF2B5EF4-FFF2-40B4-BE49-F238E27FC236}">
                <a16:creationId xmlns:a16="http://schemas.microsoft.com/office/drawing/2014/main" id="{1E1212B6-A08F-381B-E4E0-BAC5637FBCED}"/>
              </a:ext>
            </a:extLst>
          </p:cNvPr>
          <p:cNvGrpSpPr/>
          <p:nvPr/>
        </p:nvGrpSpPr>
        <p:grpSpPr>
          <a:xfrm>
            <a:off x="5878650" y="1434725"/>
            <a:ext cx="179762" cy="1223445"/>
            <a:chOff x="5876085" y="238936"/>
            <a:chExt cx="179762" cy="1223445"/>
          </a:xfrm>
        </p:grpSpPr>
        <p:sp>
          <p:nvSpPr>
            <p:cNvPr id="56" name="Text Box 120">
              <a:extLst>
                <a:ext uri="{FF2B5EF4-FFF2-40B4-BE49-F238E27FC236}">
                  <a16:creationId xmlns:a16="http://schemas.microsoft.com/office/drawing/2014/main" id="{DA257717-CE9B-723F-CE8F-2D4D2F2454C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110FACAA-DFE6-D1E5-59A4-284EFC1D22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EA84E1CF-F9BB-0354-10DB-BAE85374FB6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9" name="Group 58">
            <a:extLst>
              <a:ext uri="{FF2B5EF4-FFF2-40B4-BE49-F238E27FC236}">
                <a16:creationId xmlns:a16="http://schemas.microsoft.com/office/drawing/2014/main" id="{DBF2D7C2-3C64-DE14-0DFB-48B8EAA976BB}"/>
              </a:ext>
            </a:extLst>
          </p:cNvPr>
          <p:cNvGrpSpPr/>
          <p:nvPr/>
        </p:nvGrpSpPr>
        <p:grpSpPr>
          <a:xfrm>
            <a:off x="5889386" y="2604967"/>
            <a:ext cx="179762" cy="1223445"/>
            <a:chOff x="5876085" y="238936"/>
            <a:chExt cx="179762" cy="1223445"/>
          </a:xfrm>
        </p:grpSpPr>
        <p:sp>
          <p:nvSpPr>
            <p:cNvPr id="60" name="Text Box 120">
              <a:extLst>
                <a:ext uri="{FF2B5EF4-FFF2-40B4-BE49-F238E27FC236}">
                  <a16:creationId xmlns:a16="http://schemas.microsoft.com/office/drawing/2014/main" id="{66D02523-77D0-CEEA-6041-799300AB0C58}"/>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32A1153-2A6F-D7DA-A4B6-224A88BCFA9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5DD1020E-B290-42EF-CB4F-83283434061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3" name="Group 62">
            <a:extLst>
              <a:ext uri="{FF2B5EF4-FFF2-40B4-BE49-F238E27FC236}">
                <a16:creationId xmlns:a16="http://schemas.microsoft.com/office/drawing/2014/main" id="{8BE43A64-ADB4-21BE-E586-69F569014204}"/>
              </a:ext>
            </a:extLst>
          </p:cNvPr>
          <p:cNvGrpSpPr/>
          <p:nvPr/>
        </p:nvGrpSpPr>
        <p:grpSpPr>
          <a:xfrm>
            <a:off x="5893395" y="3805491"/>
            <a:ext cx="179762" cy="1223445"/>
            <a:chOff x="5876085" y="238936"/>
            <a:chExt cx="179762" cy="1223445"/>
          </a:xfrm>
        </p:grpSpPr>
        <p:sp>
          <p:nvSpPr>
            <p:cNvPr id="64" name="Text Box 120">
              <a:extLst>
                <a:ext uri="{FF2B5EF4-FFF2-40B4-BE49-F238E27FC236}">
                  <a16:creationId xmlns:a16="http://schemas.microsoft.com/office/drawing/2014/main" id="{4FE036F0-F056-C64C-4A5D-8FE92461CFD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205F953F-95B1-8A8D-F496-86521645AB16}"/>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6" name="Text Box 111">
              <a:extLst>
                <a:ext uri="{FF2B5EF4-FFF2-40B4-BE49-F238E27FC236}">
                  <a16:creationId xmlns:a16="http://schemas.microsoft.com/office/drawing/2014/main" id="{4EB55F5C-51FC-24FC-2235-1F8EE515CB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7" name="Group 66">
            <a:extLst>
              <a:ext uri="{FF2B5EF4-FFF2-40B4-BE49-F238E27FC236}">
                <a16:creationId xmlns:a16="http://schemas.microsoft.com/office/drawing/2014/main" id="{B2C8E812-1E6A-E1D1-395E-0FEBADC6F38A}"/>
              </a:ext>
            </a:extLst>
          </p:cNvPr>
          <p:cNvGrpSpPr/>
          <p:nvPr/>
        </p:nvGrpSpPr>
        <p:grpSpPr>
          <a:xfrm>
            <a:off x="7324672" y="5043169"/>
            <a:ext cx="1433267" cy="200630"/>
            <a:chOff x="4160600" y="5431514"/>
            <a:chExt cx="907541" cy="101183"/>
          </a:xfrm>
          <a:solidFill>
            <a:schemeClr val="bg1"/>
          </a:solidFill>
        </p:grpSpPr>
        <p:sp>
          <p:nvSpPr>
            <p:cNvPr id="68" name="Text Box 64">
              <a:extLst>
                <a:ext uri="{FF2B5EF4-FFF2-40B4-BE49-F238E27FC236}">
                  <a16:creationId xmlns:a16="http://schemas.microsoft.com/office/drawing/2014/main" id="{B4D2794B-054D-1C8A-96E7-AC236D08033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6571546C-3E0C-D60C-5E4F-2316D36A17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64">
              <a:extLst>
                <a:ext uri="{FF2B5EF4-FFF2-40B4-BE49-F238E27FC236}">
                  <a16:creationId xmlns:a16="http://schemas.microsoft.com/office/drawing/2014/main" id="{6C7FF071-CCFF-A674-7BD0-2905B03DCEB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1" name="Group 70">
            <a:extLst>
              <a:ext uri="{FF2B5EF4-FFF2-40B4-BE49-F238E27FC236}">
                <a16:creationId xmlns:a16="http://schemas.microsoft.com/office/drawing/2014/main" id="{0999F3D3-A762-E628-51E8-36D0F5613DA6}"/>
              </a:ext>
            </a:extLst>
          </p:cNvPr>
          <p:cNvGrpSpPr/>
          <p:nvPr/>
        </p:nvGrpSpPr>
        <p:grpSpPr>
          <a:xfrm>
            <a:off x="8547141" y="5027643"/>
            <a:ext cx="1433267" cy="200630"/>
            <a:chOff x="4160600" y="5431514"/>
            <a:chExt cx="907541" cy="101183"/>
          </a:xfrm>
          <a:solidFill>
            <a:schemeClr val="bg1"/>
          </a:solidFill>
        </p:grpSpPr>
        <p:sp>
          <p:nvSpPr>
            <p:cNvPr id="72" name="Text Box 64">
              <a:extLst>
                <a:ext uri="{FF2B5EF4-FFF2-40B4-BE49-F238E27FC236}">
                  <a16:creationId xmlns:a16="http://schemas.microsoft.com/office/drawing/2014/main" id="{BC0614D7-A420-150A-E756-5D0288EFDB6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E8035D3A-33D5-02B7-70B0-31B9ABD5943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Text Box 64">
              <a:extLst>
                <a:ext uri="{FF2B5EF4-FFF2-40B4-BE49-F238E27FC236}">
                  <a16:creationId xmlns:a16="http://schemas.microsoft.com/office/drawing/2014/main" id="{3C3A0B46-5365-50D3-FF10-39DE3B592CD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5" name="Group 74">
            <a:extLst>
              <a:ext uri="{FF2B5EF4-FFF2-40B4-BE49-F238E27FC236}">
                <a16:creationId xmlns:a16="http://schemas.microsoft.com/office/drawing/2014/main" id="{DEE18248-76EE-B38C-9FE2-99F6487402FD}"/>
              </a:ext>
            </a:extLst>
          </p:cNvPr>
          <p:cNvGrpSpPr/>
          <p:nvPr/>
        </p:nvGrpSpPr>
        <p:grpSpPr>
          <a:xfrm>
            <a:off x="9737864" y="5016054"/>
            <a:ext cx="1433267" cy="200630"/>
            <a:chOff x="4160600" y="5431514"/>
            <a:chExt cx="907541" cy="101183"/>
          </a:xfrm>
          <a:solidFill>
            <a:schemeClr val="bg1"/>
          </a:solidFill>
        </p:grpSpPr>
        <p:sp>
          <p:nvSpPr>
            <p:cNvPr id="76" name="Text Box 64">
              <a:extLst>
                <a:ext uri="{FF2B5EF4-FFF2-40B4-BE49-F238E27FC236}">
                  <a16:creationId xmlns:a16="http://schemas.microsoft.com/office/drawing/2014/main" id="{02C8CFE5-0B88-4CF6-D9A8-B5F34D99E08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3C69F2D3-CABD-2BB7-314D-D50A7B47BAE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64">
              <a:extLst>
                <a:ext uri="{FF2B5EF4-FFF2-40B4-BE49-F238E27FC236}">
                  <a16:creationId xmlns:a16="http://schemas.microsoft.com/office/drawing/2014/main" id="{4B27E24E-85E8-8244-1D1E-2F7B92688F4F}"/>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9" name="Text Box 32">
            <a:extLst>
              <a:ext uri="{FF2B5EF4-FFF2-40B4-BE49-F238E27FC236}">
                <a16:creationId xmlns:a16="http://schemas.microsoft.com/office/drawing/2014/main" id="{4F59B7D8-5596-E257-468B-74D383113F9F}"/>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32">
            <a:extLst>
              <a:ext uri="{FF2B5EF4-FFF2-40B4-BE49-F238E27FC236}">
                <a16:creationId xmlns:a16="http://schemas.microsoft.com/office/drawing/2014/main" id="{B0268E1F-EFEA-C101-8362-61789A8CDB03}"/>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29">
            <a:extLst>
              <a:ext uri="{FF2B5EF4-FFF2-40B4-BE49-F238E27FC236}">
                <a16:creationId xmlns:a16="http://schemas.microsoft.com/office/drawing/2014/main" id="{28199BB4-8FA2-A39E-80D8-366C1D9C2987}"/>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Text Box 29">
            <a:extLst>
              <a:ext uri="{FF2B5EF4-FFF2-40B4-BE49-F238E27FC236}">
                <a16:creationId xmlns:a16="http://schemas.microsoft.com/office/drawing/2014/main" id="{16B409FA-E39C-BC98-37E1-2AF19E26923F}"/>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29">
            <a:extLst>
              <a:ext uri="{FF2B5EF4-FFF2-40B4-BE49-F238E27FC236}">
                <a16:creationId xmlns:a16="http://schemas.microsoft.com/office/drawing/2014/main" id="{B1F37970-D8A0-0E5F-CFEE-793E43617E91}"/>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Box 84">
            <a:extLst>
              <a:ext uri="{FF2B5EF4-FFF2-40B4-BE49-F238E27FC236}">
                <a16:creationId xmlns:a16="http://schemas.microsoft.com/office/drawing/2014/main" id="{B29B437D-1513-39FA-9634-171C86EC038C}"/>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4A0F6FB3-9590-0694-1735-3928F46DD6D0}"/>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B30010B3-C212-A234-180D-28D643B69554}"/>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1639167-37B7-1AB6-2C6F-13540D932FE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143DACE-9F19-01B1-C1EF-41E2BEBA5E82}"/>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630AAE2-5F1A-F675-FCAA-E7CD643FF78A}"/>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29A29D-CE85-BDF0-C773-5AA92494863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2AF5B0-7D68-D44B-92AD-C5ACB86B5473}"/>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4F42FE-2E8C-A56E-AEB2-C984F8ADA61D}"/>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AB6A8ADC-9005-0A99-D089-0D99EC16D46A}"/>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1FA58A99-F36F-DD3B-4101-1C18864E1AA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DE5CE3D4-0032-746B-6F7C-810503D06FEC}"/>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09" name="Group 108">
            <a:extLst>
              <a:ext uri="{FF2B5EF4-FFF2-40B4-BE49-F238E27FC236}">
                <a16:creationId xmlns:a16="http://schemas.microsoft.com/office/drawing/2014/main" id="{EBE3E409-C12B-E7FD-465C-E1C3E927B7F9}"/>
              </a:ext>
            </a:extLst>
          </p:cNvPr>
          <p:cNvGrpSpPr/>
          <p:nvPr/>
        </p:nvGrpSpPr>
        <p:grpSpPr>
          <a:xfrm>
            <a:off x="7325759" y="1336944"/>
            <a:ext cx="1203043" cy="1269465"/>
            <a:chOff x="6124762" y="144432"/>
            <a:chExt cx="1203043" cy="1269465"/>
          </a:xfrm>
        </p:grpSpPr>
        <p:sp>
          <p:nvSpPr>
            <p:cNvPr id="110" name="Rectangle 109">
              <a:extLst>
                <a:ext uri="{FF2B5EF4-FFF2-40B4-BE49-F238E27FC236}">
                  <a16:creationId xmlns:a16="http://schemas.microsoft.com/office/drawing/2014/main" id="{68083D9C-04F6-66EB-FE7E-31B56B5F4638}"/>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1C0038F-A024-EF73-8402-89B2D765BA84}"/>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696CAF1B-F9E2-DB54-0E33-D7C8CEF5D1DD}"/>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D36C95A1-79AE-7DB6-34A5-95BDBA3F069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C323E83E-F39B-6705-8624-EFA714DD669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F926092-BF68-65D6-354F-93E4366894DE}"/>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85F2A6C9-EE9D-E815-57CC-540D7910DA49}"/>
                </a:ext>
              </a:extLst>
            </p:cNvPr>
            <p:cNvGrpSpPr/>
            <p:nvPr/>
          </p:nvGrpSpPr>
          <p:grpSpPr>
            <a:xfrm>
              <a:off x="6124762" y="217452"/>
              <a:ext cx="1199911" cy="1164647"/>
              <a:chOff x="6124762" y="217452"/>
              <a:chExt cx="1199911" cy="1164647"/>
            </a:xfrm>
          </p:grpSpPr>
          <p:sp>
            <p:nvSpPr>
              <p:cNvPr id="117" name="Rectangle 116">
                <a:extLst>
                  <a:ext uri="{FF2B5EF4-FFF2-40B4-BE49-F238E27FC236}">
                    <a16:creationId xmlns:a16="http://schemas.microsoft.com/office/drawing/2014/main" id="{C17EF459-48DB-1D31-E6A9-EBAA0E87A758}"/>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8" name="Rectangle 117">
                <a:extLst>
                  <a:ext uri="{FF2B5EF4-FFF2-40B4-BE49-F238E27FC236}">
                    <a16:creationId xmlns:a16="http://schemas.microsoft.com/office/drawing/2014/main" id="{33E52464-C7F3-574B-F923-3F697204A83A}"/>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9" name="Rectangle 118">
                <a:extLst>
                  <a:ext uri="{FF2B5EF4-FFF2-40B4-BE49-F238E27FC236}">
                    <a16:creationId xmlns:a16="http://schemas.microsoft.com/office/drawing/2014/main" id="{EFD724B7-7F30-802D-80CB-4E027FE5350D}"/>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20" name="Group 119">
            <a:extLst>
              <a:ext uri="{FF2B5EF4-FFF2-40B4-BE49-F238E27FC236}">
                <a16:creationId xmlns:a16="http://schemas.microsoft.com/office/drawing/2014/main" id="{E8AAA2E9-AB99-BAB7-B497-71A4BC6AC45F}"/>
              </a:ext>
            </a:extLst>
          </p:cNvPr>
          <p:cNvGrpSpPr/>
          <p:nvPr/>
        </p:nvGrpSpPr>
        <p:grpSpPr>
          <a:xfrm>
            <a:off x="8520073" y="2537640"/>
            <a:ext cx="1203043" cy="1269465"/>
            <a:chOff x="6124762" y="144432"/>
            <a:chExt cx="1203043" cy="1269465"/>
          </a:xfrm>
        </p:grpSpPr>
        <p:sp>
          <p:nvSpPr>
            <p:cNvPr id="121" name="Rectangle 120">
              <a:extLst>
                <a:ext uri="{FF2B5EF4-FFF2-40B4-BE49-F238E27FC236}">
                  <a16:creationId xmlns:a16="http://schemas.microsoft.com/office/drawing/2014/main" id="{0695ED10-27BA-3DA6-1CDE-2943FD8D75E9}"/>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BBC255AD-6434-32AA-61C9-612BE3C5CC25}"/>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5C1ADFC0-FE5F-5B0C-AF33-E142E59728A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3265CFC7-BE64-B91E-27A2-2D463B73811C}"/>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C4E582D6-C84C-4862-5974-D1D1FC9B6916}"/>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0A8A82D1-EC42-0EA3-8520-C72390F06767}"/>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A6A146EC-A383-044D-D006-025100C0EB59}"/>
                </a:ext>
              </a:extLst>
            </p:cNvPr>
            <p:cNvGrpSpPr/>
            <p:nvPr/>
          </p:nvGrpSpPr>
          <p:grpSpPr>
            <a:xfrm>
              <a:off x="6124762" y="202704"/>
              <a:ext cx="1199911" cy="1179395"/>
              <a:chOff x="6124762" y="202704"/>
              <a:chExt cx="1199911" cy="1179395"/>
            </a:xfrm>
          </p:grpSpPr>
          <p:sp>
            <p:nvSpPr>
              <p:cNvPr id="128" name="Rectangle 127">
                <a:extLst>
                  <a:ext uri="{FF2B5EF4-FFF2-40B4-BE49-F238E27FC236}">
                    <a16:creationId xmlns:a16="http://schemas.microsoft.com/office/drawing/2014/main" id="{0F0078C2-268A-07DA-E9D8-8470957FBA9F}"/>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9" name="Rectangle 128">
                <a:extLst>
                  <a:ext uri="{FF2B5EF4-FFF2-40B4-BE49-F238E27FC236}">
                    <a16:creationId xmlns:a16="http://schemas.microsoft.com/office/drawing/2014/main" id="{697043BD-CEFF-07B2-4A81-60D13E572F2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0" name="Rectangle 129">
                <a:extLst>
                  <a:ext uri="{FF2B5EF4-FFF2-40B4-BE49-F238E27FC236}">
                    <a16:creationId xmlns:a16="http://schemas.microsoft.com/office/drawing/2014/main" id="{01AFD929-B4EC-8A67-703F-3B08374F2AE3}"/>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2474556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36361" y="182316"/>
            <a:ext cx="2556835"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6B4F8"/>
                </a:solidFill>
              </a:rPr>
              <a:t>Within task </a:t>
            </a:r>
            <a:r>
              <a:rPr lang="en-US" sz="4000" b="1" dirty="0"/>
              <a:t>reaction time is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09972" y="2598160"/>
            <a:ext cx="1267397" cy="123025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grpSp>
        <p:nvGrpSpPr>
          <p:cNvPr id="2" name="Group 1">
            <a:extLst>
              <a:ext uri="{FF2B5EF4-FFF2-40B4-BE49-F238E27FC236}">
                <a16:creationId xmlns:a16="http://schemas.microsoft.com/office/drawing/2014/main" id="{A0255290-89D7-1B23-F4E6-1F7B8C29EB48}"/>
              </a:ext>
            </a:extLst>
          </p:cNvPr>
          <p:cNvGrpSpPr/>
          <p:nvPr/>
        </p:nvGrpSpPr>
        <p:grpSpPr>
          <a:xfrm>
            <a:off x="6124762" y="144432"/>
            <a:ext cx="1203043" cy="1269465"/>
            <a:chOff x="6124762" y="144432"/>
            <a:chExt cx="1203043" cy="1269465"/>
          </a:xfrm>
        </p:grpSpPr>
        <p:sp>
          <p:nvSpPr>
            <p:cNvPr id="3" name="Rectangle 2">
              <a:extLst>
                <a:ext uri="{FF2B5EF4-FFF2-40B4-BE49-F238E27FC236}">
                  <a16:creationId xmlns:a16="http://schemas.microsoft.com/office/drawing/2014/main" id="{2537085E-A7DA-5703-88F4-72EB23A6CE8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37C8C8-F580-16CA-82AC-D0A9CDC85CD7}"/>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4B5632-86E3-6202-7625-090034EE51D0}"/>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4115B55-2B6E-EB79-49C8-9FA76894F9A1}"/>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FC0DC5-8611-A240-3988-7CF8D9F547FC}"/>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EDE9CF-0633-93C8-51FF-1BED2C265F04}"/>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C18BA63-5476-6487-6E70-1341E453CA05}"/>
                </a:ext>
              </a:extLst>
            </p:cNvPr>
            <p:cNvGrpSpPr/>
            <p:nvPr/>
          </p:nvGrpSpPr>
          <p:grpSpPr>
            <a:xfrm>
              <a:off x="6124762" y="202704"/>
              <a:ext cx="1199911" cy="1179395"/>
              <a:chOff x="6124762" y="202704"/>
              <a:chExt cx="1199911" cy="1179395"/>
            </a:xfrm>
          </p:grpSpPr>
          <p:sp>
            <p:nvSpPr>
              <p:cNvPr id="10" name="Rectangle 9">
                <a:extLst>
                  <a:ext uri="{FF2B5EF4-FFF2-40B4-BE49-F238E27FC236}">
                    <a16:creationId xmlns:a16="http://schemas.microsoft.com/office/drawing/2014/main" id="{FC93DC3D-19EA-4BF9-08C5-BE91FA5EB2B7}"/>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BD8D228D-1EE1-93A5-7E76-ADC474633C63}"/>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F86F687-0FA8-D2F6-BE1E-58EA20A676F2}"/>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57839DEF-8005-55FF-2060-AA279CCDB527}"/>
              </a:ext>
            </a:extLst>
          </p:cNvPr>
          <p:cNvGrpSpPr/>
          <p:nvPr/>
        </p:nvGrpSpPr>
        <p:grpSpPr>
          <a:xfrm>
            <a:off x="7325759" y="1336944"/>
            <a:ext cx="1203043" cy="1269465"/>
            <a:chOff x="6124762" y="144432"/>
            <a:chExt cx="1203043" cy="1269465"/>
          </a:xfrm>
        </p:grpSpPr>
        <p:sp>
          <p:nvSpPr>
            <p:cNvPr id="14" name="Rectangle 13">
              <a:extLst>
                <a:ext uri="{FF2B5EF4-FFF2-40B4-BE49-F238E27FC236}">
                  <a16:creationId xmlns:a16="http://schemas.microsoft.com/office/drawing/2014/main" id="{5215833A-4081-1221-788D-24C4AF1F3F0C}"/>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FB9BED-027D-C026-860F-A09BBC7FCC69}"/>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D4D0DB5-1135-9144-EAE6-EAE2F05A9EB5}"/>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9212B1D-9FBE-B4EB-FBF3-6672061B7306}"/>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C7E28B-A8E1-B639-31AB-19031AF2D1AF}"/>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57639D-0D03-F613-7144-524DB6F36B7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45B4E3F0-AE19-75E7-9EE2-894DAEBE3074}"/>
                </a:ext>
              </a:extLst>
            </p:cNvPr>
            <p:cNvGrpSpPr/>
            <p:nvPr/>
          </p:nvGrpSpPr>
          <p:grpSpPr>
            <a:xfrm>
              <a:off x="6124762" y="217452"/>
              <a:ext cx="1199911" cy="1164647"/>
              <a:chOff x="6124762" y="217452"/>
              <a:chExt cx="1199911" cy="1164647"/>
            </a:xfrm>
          </p:grpSpPr>
          <p:sp>
            <p:nvSpPr>
              <p:cNvPr id="22" name="Rectangle 21">
                <a:extLst>
                  <a:ext uri="{FF2B5EF4-FFF2-40B4-BE49-F238E27FC236}">
                    <a16:creationId xmlns:a16="http://schemas.microsoft.com/office/drawing/2014/main" id="{645CB3DD-B614-FDE6-094C-7171B2039110}"/>
                  </a:ext>
                </a:extLst>
              </p:cNvPr>
              <p:cNvSpPr/>
              <p:nvPr/>
            </p:nvSpPr>
            <p:spPr>
              <a:xfrm>
                <a:off x="6124762" y="217452"/>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FA2FF6F2-45EE-EB52-3C88-2A95607DF8C0}"/>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170960CD-6CC2-3F83-33F4-43788BFF6B38}"/>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31" name="Group 30">
            <a:extLst>
              <a:ext uri="{FF2B5EF4-FFF2-40B4-BE49-F238E27FC236}">
                <a16:creationId xmlns:a16="http://schemas.microsoft.com/office/drawing/2014/main" id="{51C8AEB4-1514-AFB0-8DD7-56A24B986F00}"/>
              </a:ext>
            </a:extLst>
          </p:cNvPr>
          <p:cNvGrpSpPr/>
          <p:nvPr/>
        </p:nvGrpSpPr>
        <p:grpSpPr>
          <a:xfrm>
            <a:off x="8520073" y="2537640"/>
            <a:ext cx="1203043" cy="1269465"/>
            <a:chOff x="6124762" y="144432"/>
            <a:chExt cx="1203043" cy="1269465"/>
          </a:xfrm>
        </p:grpSpPr>
        <p:sp>
          <p:nvSpPr>
            <p:cNvPr id="32" name="Rectangle 31">
              <a:extLst>
                <a:ext uri="{FF2B5EF4-FFF2-40B4-BE49-F238E27FC236}">
                  <a16:creationId xmlns:a16="http://schemas.microsoft.com/office/drawing/2014/main" id="{F65B717A-BB21-76E9-6FD6-3CD67696A3FB}"/>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C4E039F-DCE9-2803-9FA0-8FC41150CB30}"/>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1503B7-962C-3BBB-5963-1CF673D091A9}"/>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85EAE5F-D600-9727-05B0-E41F7DBFEDF2}"/>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911D3B1-7365-1A13-80BB-B0C62BF09D3D}"/>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A6230A46-8386-E177-8629-2DDC88D39F8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CE65B3A2-B24A-AD36-28AC-D84072E54F74}"/>
                </a:ext>
              </a:extLst>
            </p:cNvPr>
            <p:cNvGrpSpPr/>
            <p:nvPr/>
          </p:nvGrpSpPr>
          <p:grpSpPr>
            <a:xfrm>
              <a:off x="6124762" y="202704"/>
              <a:ext cx="1199911" cy="1179395"/>
              <a:chOff x="6124762" y="202704"/>
              <a:chExt cx="1199911" cy="1179395"/>
            </a:xfrm>
          </p:grpSpPr>
          <p:sp>
            <p:nvSpPr>
              <p:cNvPr id="91" name="Rectangle 90">
                <a:extLst>
                  <a:ext uri="{FF2B5EF4-FFF2-40B4-BE49-F238E27FC236}">
                    <a16:creationId xmlns:a16="http://schemas.microsoft.com/office/drawing/2014/main" id="{BB162228-2289-89E6-E6ED-FB2AE4852A8D}"/>
                  </a:ext>
                </a:extLst>
              </p:cNvPr>
              <p:cNvSpPr/>
              <p:nvPr/>
            </p:nvSpPr>
            <p:spPr>
              <a:xfrm>
                <a:off x="6124762" y="202704"/>
                <a:ext cx="418112"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2" name="Rectangle 91">
                <a:extLst>
                  <a:ext uri="{FF2B5EF4-FFF2-40B4-BE49-F238E27FC236}">
                    <a16:creationId xmlns:a16="http://schemas.microsoft.com/office/drawing/2014/main" id="{628059CA-8BA6-8C1E-2321-C306BB37E1F5}"/>
                  </a:ext>
                </a:extLst>
              </p:cNvPr>
              <p:cNvSpPr/>
              <p:nvPr/>
            </p:nvSpPr>
            <p:spPr>
              <a:xfrm>
                <a:off x="6534695" y="604864"/>
                <a:ext cx="385518" cy="391133"/>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3" name="Rectangle 92">
                <a:extLst>
                  <a:ext uri="{FF2B5EF4-FFF2-40B4-BE49-F238E27FC236}">
                    <a16:creationId xmlns:a16="http://schemas.microsoft.com/office/drawing/2014/main" id="{DA4D09E8-3D9C-48ED-788D-04F71F209940}"/>
                  </a:ext>
                </a:extLst>
              </p:cNvPr>
              <p:cNvSpPr/>
              <p:nvPr/>
            </p:nvSpPr>
            <p:spPr>
              <a:xfrm>
                <a:off x="6920212" y="990967"/>
                <a:ext cx="404461" cy="391132"/>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nvGrpSpPr>
          <p:cNvPr id="94" name="Group 93">
            <a:extLst>
              <a:ext uri="{FF2B5EF4-FFF2-40B4-BE49-F238E27FC236}">
                <a16:creationId xmlns:a16="http://schemas.microsoft.com/office/drawing/2014/main" id="{3B6FA1DC-ED47-6A10-EBAB-5C632A8B2499}"/>
              </a:ext>
            </a:extLst>
          </p:cNvPr>
          <p:cNvGrpSpPr/>
          <p:nvPr/>
        </p:nvGrpSpPr>
        <p:grpSpPr>
          <a:xfrm>
            <a:off x="9717776" y="3744723"/>
            <a:ext cx="1203043" cy="1269465"/>
            <a:chOff x="6124762" y="144432"/>
            <a:chExt cx="1203043" cy="1269465"/>
          </a:xfrm>
        </p:grpSpPr>
        <p:sp>
          <p:nvSpPr>
            <p:cNvPr id="95" name="Rectangle 94">
              <a:extLst>
                <a:ext uri="{FF2B5EF4-FFF2-40B4-BE49-F238E27FC236}">
                  <a16:creationId xmlns:a16="http://schemas.microsoft.com/office/drawing/2014/main" id="{34B6185A-2791-6D85-331C-9F1041BECAF2}"/>
                </a:ext>
              </a:extLst>
            </p:cNvPr>
            <p:cNvSpPr/>
            <p:nvPr/>
          </p:nvSpPr>
          <p:spPr>
            <a:xfrm>
              <a:off x="6150975" y="967903"/>
              <a:ext cx="403944" cy="42589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5BE2B95-7C68-8A3B-BFF8-8A29DBF7D11F}"/>
                </a:ext>
              </a:extLst>
            </p:cNvPr>
            <p:cNvSpPr/>
            <p:nvPr/>
          </p:nvSpPr>
          <p:spPr>
            <a:xfrm>
              <a:off x="6554918" y="1022765"/>
              <a:ext cx="339213" cy="39113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C3D06E0-FFD1-CF5B-25F2-7C5A3F9C44DB}"/>
                </a:ext>
              </a:extLst>
            </p:cNvPr>
            <p:cNvSpPr/>
            <p:nvPr/>
          </p:nvSpPr>
          <p:spPr>
            <a:xfrm>
              <a:off x="6153388" y="593836"/>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D6B8A4D7-F033-3F9D-5968-C75BF73029C5}"/>
                </a:ext>
              </a:extLst>
            </p:cNvPr>
            <p:cNvSpPr/>
            <p:nvPr/>
          </p:nvSpPr>
          <p:spPr>
            <a:xfrm>
              <a:off x="6563260" y="1444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39355AC-CC28-5109-D5DD-2DC437AE1891}"/>
                </a:ext>
              </a:extLst>
            </p:cNvPr>
            <p:cNvSpPr/>
            <p:nvPr/>
          </p:nvSpPr>
          <p:spPr>
            <a:xfrm>
              <a:off x="6945616" y="150532"/>
              <a:ext cx="373129" cy="428929"/>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DAA2E0C-3692-9317-B44A-4E826399A76D}"/>
                </a:ext>
              </a:extLst>
            </p:cNvPr>
            <p:cNvSpPr/>
            <p:nvPr/>
          </p:nvSpPr>
          <p:spPr>
            <a:xfrm>
              <a:off x="6954676" y="579826"/>
              <a:ext cx="373129" cy="38573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BAA16556-5339-C330-A178-E552764563E9}"/>
                </a:ext>
              </a:extLst>
            </p:cNvPr>
            <p:cNvGrpSpPr/>
            <p:nvPr/>
          </p:nvGrpSpPr>
          <p:grpSpPr>
            <a:xfrm>
              <a:off x="6124762" y="202704"/>
              <a:ext cx="1199911" cy="1179395"/>
              <a:chOff x="6124762" y="202704"/>
              <a:chExt cx="1199911" cy="1179395"/>
            </a:xfrm>
          </p:grpSpPr>
          <p:sp>
            <p:nvSpPr>
              <p:cNvPr id="102" name="Rectangle 101">
                <a:extLst>
                  <a:ext uri="{FF2B5EF4-FFF2-40B4-BE49-F238E27FC236}">
                    <a16:creationId xmlns:a16="http://schemas.microsoft.com/office/drawing/2014/main" id="{CEB396F5-AD1C-2ACF-132E-5F3D6477E5D6}"/>
                  </a:ext>
                </a:extLst>
              </p:cNvPr>
              <p:cNvSpPr/>
              <p:nvPr/>
            </p:nvSpPr>
            <p:spPr>
              <a:xfrm>
                <a:off x="6124762" y="202704"/>
                <a:ext cx="418112"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3" name="Rectangle 102">
                <a:extLst>
                  <a:ext uri="{FF2B5EF4-FFF2-40B4-BE49-F238E27FC236}">
                    <a16:creationId xmlns:a16="http://schemas.microsoft.com/office/drawing/2014/main" id="{38BB8E27-9117-F3E2-F6A4-22EDDD71939B}"/>
                  </a:ext>
                </a:extLst>
              </p:cNvPr>
              <p:cNvSpPr/>
              <p:nvPr/>
            </p:nvSpPr>
            <p:spPr>
              <a:xfrm>
                <a:off x="6534695" y="604864"/>
                <a:ext cx="401694" cy="391133"/>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4" name="Rectangle 103">
                <a:extLst>
                  <a:ext uri="{FF2B5EF4-FFF2-40B4-BE49-F238E27FC236}">
                    <a16:creationId xmlns:a16="http://schemas.microsoft.com/office/drawing/2014/main" id="{882008F7-264A-5DC3-FFBA-C0A260FB424A}"/>
                  </a:ext>
                </a:extLst>
              </p:cNvPr>
              <p:cNvSpPr/>
              <p:nvPr/>
            </p:nvSpPr>
            <p:spPr>
              <a:xfrm>
                <a:off x="6920212" y="990967"/>
                <a:ext cx="404461" cy="391132"/>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sp>
        <p:nvSpPr>
          <p:cNvPr id="105" name="Rectangle 104">
            <a:extLst>
              <a:ext uri="{FF2B5EF4-FFF2-40B4-BE49-F238E27FC236}">
                <a16:creationId xmlns:a16="http://schemas.microsoft.com/office/drawing/2014/main" id="{8E8D0411-0C79-B26E-1D3A-E6BD168B78F9}"/>
              </a:ext>
            </a:extLst>
          </p:cNvPr>
          <p:cNvSpPr/>
          <p:nvPr/>
        </p:nvSpPr>
        <p:spPr>
          <a:xfrm>
            <a:off x="7351775" y="202519"/>
            <a:ext cx="1193255" cy="118167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75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C2A54FD0-FC87-CF65-4B16-B46410F0EEBC}"/>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25" name="Rectangle 24">
            <a:extLst>
              <a:ext uri="{FF2B5EF4-FFF2-40B4-BE49-F238E27FC236}">
                <a16:creationId xmlns:a16="http://schemas.microsoft.com/office/drawing/2014/main" id="{21E51A30-CD37-E21B-193F-0C83D86F40D0}"/>
              </a:ext>
            </a:extLst>
          </p:cNvPr>
          <p:cNvSpPr/>
          <p:nvPr/>
        </p:nvSpPr>
        <p:spPr>
          <a:xfrm>
            <a:off x="7351775" y="2549528"/>
            <a:ext cx="1157483" cy="2530471"/>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9EAB6F7-52E5-86F2-B400-34E3E82CBEB1}"/>
              </a:ext>
            </a:extLst>
          </p:cNvPr>
          <p:cNvSpPr/>
          <p:nvPr/>
        </p:nvSpPr>
        <p:spPr>
          <a:xfrm>
            <a:off x="6132576" y="1370064"/>
            <a:ext cx="1219199" cy="3709936"/>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4E3B9F75-AB9B-A814-166F-90FD53366299}"/>
              </a:ext>
            </a:extLst>
          </p:cNvPr>
          <p:cNvGrpSpPr/>
          <p:nvPr/>
        </p:nvGrpSpPr>
        <p:grpSpPr>
          <a:xfrm>
            <a:off x="1377696" y="2664820"/>
            <a:ext cx="2151611" cy="3409237"/>
            <a:chOff x="2983699" y="1502993"/>
            <a:chExt cx="2706428" cy="4033710"/>
          </a:xfrm>
        </p:grpSpPr>
        <p:sp>
          <p:nvSpPr>
            <p:cNvPr id="28" name="Rounded Rectangle 27">
              <a:extLst>
                <a:ext uri="{FF2B5EF4-FFF2-40B4-BE49-F238E27FC236}">
                  <a16:creationId xmlns:a16="http://schemas.microsoft.com/office/drawing/2014/main" id="{87B1F7D3-03AB-A02D-8385-079AD3A18F68}"/>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893AB2E6-A2EB-83FE-07A0-D264B5B9469A}"/>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85EA81F-A3B8-5DDE-5A3E-EF49FA6D8AB1}"/>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33" name="TextBox 32">
              <a:extLst>
                <a:ext uri="{FF2B5EF4-FFF2-40B4-BE49-F238E27FC236}">
                  <a16:creationId xmlns:a16="http://schemas.microsoft.com/office/drawing/2014/main" id="{2A8D5FD6-DC0B-4625-3025-BCF4126834BA}"/>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34" name="Rounded Rectangle 33">
              <a:extLst>
                <a:ext uri="{FF2B5EF4-FFF2-40B4-BE49-F238E27FC236}">
                  <a16:creationId xmlns:a16="http://schemas.microsoft.com/office/drawing/2014/main" id="{EEE868E0-2C7C-C10F-759D-7B8E7B85179F}"/>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35" name="Rectangle 34">
            <a:extLst>
              <a:ext uri="{FF2B5EF4-FFF2-40B4-BE49-F238E27FC236}">
                <a16:creationId xmlns:a16="http://schemas.microsoft.com/office/drawing/2014/main" id="{952AA16E-E27D-8A54-A5B9-6976AA8811D9}"/>
              </a:ext>
            </a:extLst>
          </p:cNvPr>
          <p:cNvSpPr/>
          <p:nvPr/>
        </p:nvSpPr>
        <p:spPr>
          <a:xfrm>
            <a:off x="8555904" y="182316"/>
            <a:ext cx="2537292" cy="241584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C50B3B-0C07-5E0A-3A85-C22981BD4B6F}"/>
              </a:ext>
            </a:extLst>
          </p:cNvPr>
          <p:cNvSpPr/>
          <p:nvPr/>
        </p:nvSpPr>
        <p:spPr>
          <a:xfrm>
            <a:off x="7319772" y="1372274"/>
            <a:ext cx="1219199" cy="115060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10E5286B-CCBB-A009-DCEE-8588D81BF410}"/>
              </a:ext>
            </a:extLst>
          </p:cNvPr>
          <p:cNvSpPr/>
          <p:nvPr/>
        </p:nvSpPr>
        <p:spPr>
          <a:xfrm>
            <a:off x="7368709" y="202518"/>
            <a:ext cx="1219199" cy="115060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FE6D0DE-ABC1-2191-C228-5489FE0ECEEC}"/>
              </a:ext>
            </a:extLst>
          </p:cNvPr>
          <p:cNvSpPr/>
          <p:nvPr/>
        </p:nvSpPr>
        <p:spPr>
          <a:xfrm>
            <a:off x="6132576" y="202704"/>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itle 1">
            <a:extLst>
              <a:ext uri="{FF2B5EF4-FFF2-40B4-BE49-F238E27FC236}">
                <a16:creationId xmlns:a16="http://schemas.microsoft.com/office/drawing/2014/main" id="{48AE0F78-1CC8-DDB3-1115-588151954AC7}"/>
              </a:ext>
            </a:extLst>
          </p:cNvPr>
          <p:cNvSpPr txBox="1">
            <a:spLocks/>
          </p:cNvSpPr>
          <p:nvPr/>
        </p:nvSpPr>
        <p:spPr>
          <a:xfrm>
            <a:off x="78972" y="72427"/>
            <a:ext cx="4604170"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Between viewing durations, data are highly reliable </a:t>
            </a:r>
          </a:p>
        </p:txBody>
      </p:sp>
      <p:sp>
        <p:nvSpPr>
          <p:cNvPr id="40" name="Rectangle 39">
            <a:extLst>
              <a:ext uri="{FF2B5EF4-FFF2-40B4-BE49-F238E27FC236}">
                <a16:creationId xmlns:a16="http://schemas.microsoft.com/office/drawing/2014/main" id="{FD183F95-1FBC-0A82-EB85-38914295E8F1}"/>
              </a:ext>
            </a:extLst>
          </p:cNvPr>
          <p:cNvSpPr/>
          <p:nvPr/>
        </p:nvSpPr>
        <p:spPr>
          <a:xfrm>
            <a:off x="8538971" y="3797076"/>
            <a:ext cx="1219199" cy="128292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910ECBC-4C27-5556-0C2C-78CEBD40F976}"/>
              </a:ext>
            </a:extLst>
          </p:cNvPr>
          <p:cNvSpPr/>
          <p:nvPr/>
        </p:nvSpPr>
        <p:spPr>
          <a:xfrm>
            <a:off x="9758170" y="2598160"/>
            <a:ext cx="1219199" cy="115060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C8B019-2623-585C-FD63-8184B649B9E3}"/>
              </a:ext>
            </a:extLst>
          </p:cNvPr>
          <p:cNvSpPr/>
          <p:nvPr/>
        </p:nvSpPr>
        <p:spPr>
          <a:xfrm>
            <a:off x="8519328" y="2603802"/>
            <a:ext cx="1219200" cy="1150608"/>
          </a:xfrm>
          <a:prstGeom prst="rect">
            <a:avLst/>
          </a:prstGeom>
          <a:noFill/>
          <a:ln w="57150">
            <a:solidFill>
              <a:srgbClr val="89C43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Rectangle 44">
            <a:extLst>
              <a:ext uri="{FF2B5EF4-FFF2-40B4-BE49-F238E27FC236}">
                <a16:creationId xmlns:a16="http://schemas.microsoft.com/office/drawing/2014/main" id="{A1AAD681-EE60-886A-14A2-90D80DCA79AE}"/>
              </a:ext>
            </a:extLst>
          </p:cNvPr>
          <p:cNvSpPr/>
          <p:nvPr/>
        </p:nvSpPr>
        <p:spPr>
          <a:xfrm>
            <a:off x="9709407" y="3770638"/>
            <a:ext cx="1219199" cy="1202368"/>
          </a:xfrm>
          <a:prstGeom prst="rect">
            <a:avLst/>
          </a:prstGeom>
          <a:noFill/>
          <a:ln w="57150">
            <a:solidFill>
              <a:srgbClr val="06B4F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ext Box 29">
            <a:extLst>
              <a:ext uri="{FF2B5EF4-FFF2-40B4-BE49-F238E27FC236}">
                <a16:creationId xmlns:a16="http://schemas.microsoft.com/office/drawing/2014/main" id="{64D29551-E057-90DD-29A1-3871853C80A7}"/>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32">
            <a:extLst>
              <a:ext uri="{FF2B5EF4-FFF2-40B4-BE49-F238E27FC236}">
                <a16:creationId xmlns:a16="http://schemas.microsoft.com/office/drawing/2014/main" id="{C56EA25E-5A71-467D-94D5-298A6D883963}"/>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92">
            <a:extLst>
              <a:ext uri="{FF2B5EF4-FFF2-40B4-BE49-F238E27FC236}">
                <a16:creationId xmlns:a16="http://schemas.microsoft.com/office/drawing/2014/main" id="{C802FB83-F3A1-1D0D-AC9F-1FFEC3C4E2EB}"/>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50" name="Group 49">
            <a:extLst>
              <a:ext uri="{FF2B5EF4-FFF2-40B4-BE49-F238E27FC236}">
                <a16:creationId xmlns:a16="http://schemas.microsoft.com/office/drawing/2014/main" id="{F085D62B-3903-18C8-B87B-667E9FF129E6}"/>
              </a:ext>
            </a:extLst>
          </p:cNvPr>
          <p:cNvGrpSpPr/>
          <p:nvPr/>
        </p:nvGrpSpPr>
        <p:grpSpPr>
          <a:xfrm>
            <a:off x="6132360" y="5046904"/>
            <a:ext cx="1433267" cy="200630"/>
            <a:chOff x="4160600" y="5431513"/>
            <a:chExt cx="907541" cy="101183"/>
          </a:xfrm>
          <a:solidFill>
            <a:schemeClr val="bg1"/>
          </a:solidFill>
        </p:grpSpPr>
        <p:sp>
          <p:nvSpPr>
            <p:cNvPr id="51" name="Text Box 64">
              <a:extLst>
                <a:ext uri="{FF2B5EF4-FFF2-40B4-BE49-F238E27FC236}">
                  <a16:creationId xmlns:a16="http://schemas.microsoft.com/office/drawing/2014/main" id="{ED3CFF85-D90D-30E9-D574-59B7D72C16A9}"/>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53A069D4-B1C7-4BD1-A027-CC8AAE1D6EE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A88F9E29-012E-8C33-E5D8-AA6CF79B576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2DF692C5-76FE-7090-DF71-47C3E2173E95}"/>
              </a:ext>
            </a:extLst>
          </p:cNvPr>
          <p:cNvGrpSpPr/>
          <p:nvPr/>
        </p:nvGrpSpPr>
        <p:grpSpPr>
          <a:xfrm>
            <a:off x="5876085" y="238936"/>
            <a:ext cx="179762" cy="1223445"/>
            <a:chOff x="5876085" y="238936"/>
            <a:chExt cx="179762" cy="1223445"/>
          </a:xfrm>
        </p:grpSpPr>
        <p:sp>
          <p:nvSpPr>
            <p:cNvPr id="55" name="Text Box 120">
              <a:extLst>
                <a:ext uri="{FF2B5EF4-FFF2-40B4-BE49-F238E27FC236}">
                  <a16:creationId xmlns:a16="http://schemas.microsoft.com/office/drawing/2014/main" id="{95334944-FF84-305A-86DE-DBA31ABB203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092ECEA2-4BC4-2046-E2AC-D998FE59B97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56F5E29B-5B04-1471-1B72-39303CF46AB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EF28C887-4D17-8150-8BB3-B74A073E075A}"/>
              </a:ext>
            </a:extLst>
          </p:cNvPr>
          <p:cNvGrpSpPr/>
          <p:nvPr/>
        </p:nvGrpSpPr>
        <p:grpSpPr>
          <a:xfrm>
            <a:off x="5878650" y="1434725"/>
            <a:ext cx="179762" cy="1223445"/>
            <a:chOff x="5876085" y="238936"/>
            <a:chExt cx="179762" cy="1223445"/>
          </a:xfrm>
        </p:grpSpPr>
        <p:sp>
          <p:nvSpPr>
            <p:cNvPr id="59" name="Text Box 120">
              <a:extLst>
                <a:ext uri="{FF2B5EF4-FFF2-40B4-BE49-F238E27FC236}">
                  <a16:creationId xmlns:a16="http://schemas.microsoft.com/office/drawing/2014/main" id="{91DD1012-7170-AB91-F4C7-5A1471711347}"/>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0D21DCF6-D616-0D82-763B-7E1A37CA9F9A}"/>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BDCA42AB-962C-3B1A-9525-A4BB62C5C547}"/>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A59F1DAA-BB19-28DA-E02E-13240177CCD5}"/>
              </a:ext>
            </a:extLst>
          </p:cNvPr>
          <p:cNvGrpSpPr/>
          <p:nvPr/>
        </p:nvGrpSpPr>
        <p:grpSpPr>
          <a:xfrm>
            <a:off x="5889386" y="2604967"/>
            <a:ext cx="179762" cy="1223445"/>
            <a:chOff x="5876085" y="238936"/>
            <a:chExt cx="179762" cy="1223445"/>
          </a:xfrm>
        </p:grpSpPr>
        <p:sp>
          <p:nvSpPr>
            <p:cNvPr id="63" name="Text Box 120">
              <a:extLst>
                <a:ext uri="{FF2B5EF4-FFF2-40B4-BE49-F238E27FC236}">
                  <a16:creationId xmlns:a16="http://schemas.microsoft.com/office/drawing/2014/main" id="{0ABD2291-7C91-322A-A864-2D3BD238D65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111">
              <a:extLst>
                <a:ext uri="{FF2B5EF4-FFF2-40B4-BE49-F238E27FC236}">
                  <a16:creationId xmlns:a16="http://schemas.microsoft.com/office/drawing/2014/main" id="{A6BDB0E2-C37B-2086-AE01-B5AD246D3EF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111">
              <a:extLst>
                <a:ext uri="{FF2B5EF4-FFF2-40B4-BE49-F238E27FC236}">
                  <a16:creationId xmlns:a16="http://schemas.microsoft.com/office/drawing/2014/main" id="{9D14FA63-1E0D-48A2-FF35-3A251F917F32}"/>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F82849-2D21-37F0-43D5-FCF7DFE4F07E}"/>
              </a:ext>
            </a:extLst>
          </p:cNvPr>
          <p:cNvGrpSpPr/>
          <p:nvPr/>
        </p:nvGrpSpPr>
        <p:grpSpPr>
          <a:xfrm>
            <a:off x="5893395" y="3805491"/>
            <a:ext cx="179762" cy="1223445"/>
            <a:chOff x="5876085" y="238936"/>
            <a:chExt cx="179762" cy="1223445"/>
          </a:xfrm>
        </p:grpSpPr>
        <p:sp>
          <p:nvSpPr>
            <p:cNvPr id="67" name="Text Box 120">
              <a:extLst>
                <a:ext uri="{FF2B5EF4-FFF2-40B4-BE49-F238E27FC236}">
                  <a16:creationId xmlns:a16="http://schemas.microsoft.com/office/drawing/2014/main" id="{E3D76470-23F9-4119-77C3-ADCFCCA0F90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111">
              <a:extLst>
                <a:ext uri="{FF2B5EF4-FFF2-40B4-BE49-F238E27FC236}">
                  <a16:creationId xmlns:a16="http://schemas.microsoft.com/office/drawing/2014/main" id="{88FD325F-6755-0CCC-49E5-6C422A378F8F}"/>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111">
              <a:extLst>
                <a:ext uri="{FF2B5EF4-FFF2-40B4-BE49-F238E27FC236}">
                  <a16:creationId xmlns:a16="http://schemas.microsoft.com/office/drawing/2014/main" id="{BE75A2FD-71CE-7FB4-121C-0A3F49474E6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C3F2DFFD-C3FA-1BAB-5F71-964C3A9311DC}"/>
              </a:ext>
            </a:extLst>
          </p:cNvPr>
          <p:cNvGrpSpPr/>
          <p:nvPr/>
        </p:nvGrpSpPr>
        <p:grpSpPr>
          <a:xfrm>
            <a:off x="7324672" y="5043169"/>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FDF50363-3507-3071-1F70-EE9898744AC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1E652C99-15B9-A801-47FC-1F349CC42C2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0B313EB4-1208-1B0B-DE2E-93C9DD3767F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4" name="Group 73">
            <a:extLst>
              <a:ext uri="{FF2B5EF4-FFF2-40B4-BE49-F238E27FC236}">
                <a16:creationId xmlns:a16="http://schemas.microsoft.com/office/drawing/2014/main" id="{63CF95CA-20A8-8F19-4AC8-12B3F32A833F}"/>
              </a:ext>
            </a:extLst>
          </p:cNvPr>
          <p:cNvGrpSpPr/>
          <p:nvPr/>
        </p:nvGrpSpPr>
        <p:grpSpPr>
          <a:xfrm>
            <a:off x="8547141" y="5027643"/>
            <a:ext cx="1433267" cy="200630"/>
            <a:chOff x="4160600" y="5431514"/>
            <a:chExt cx="907541" cy="101183"/>
          </a:xfrm>
          <a:solidFill>
            <a:schemeClr val="bg1"/>
          </a:solidFill>
        </p:grpSpPr>
        <p:sp>
          <p:nvSpPr>
            <p:cNvPr id="75" name="Text Box 64">
              <a:extLst>
                <a:ext uri="{FF2B5EF4-FFF2-40B4-BE49-F238E27FC236}">
                  <a16:creationId xmlns:a16="http://schemas.microsoft.com/office/drawing/2014/main" id="{347599E1-360E-A7A4-E12A-6D6FF139EA1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64">
              <a:extLst>
                <a:ext uri="{FF2B5EF4-FFF2-40B4-BE49-F238E27FC236}">
                  <a16:creationId xmlns:a16="http://schemas.microsoft.com/office/drawing/2014/main" id="{61BF77B0-BD82-F85F-F896-31A49276B7C1}"/>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64">
              <a:extLst>
                <a:ext uri="{FF2B5EF4-FFF2-40B4-BE49-F238E27FC236}">
                  <a16:creationId xmlns:a16="http://schemas.microsoft.com/office/drawing/2014/main" id="{7FDAE309-C243-A71B-16DC-657EE57435D9}"/>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8" name="Group 77">
            <a:extLst>
              <a:ext uri="{FF2B5EF4-FFF2-40B4-BE49-F238E27FC236}">
                <a16:creationId xmlns:a16="http://schemas.microsoft.com/office/drawing/2014/main" id="{E72CCD9F-7B78-7813-E9A6-F0ED39437A96}"/>
              </a:ext>
            </a:extLst>
          </p:cNvPr>
          <p:cNvGrpSpPr/>
          <p:nvPr/>
        </p:nvGrpSpPr>
        <p:grpSpPr>
          <a:xfrm>
            <a:off x="9737864" y="5016054"/>
            <a:ext cx="1433267" cy="200630"/>
            <a:chOff x="4160600" y="5431514"/>
            <a:chExt cx="907541" cy="101183"/>
          </a:xfrm>
          <a:solidFill>
            <a:schemeClr val="bg1"/>
          </a:solidFill>
        </p:grpSpPr>
        <p:sp>
          <p:nvSpPr>
            <p:cNvPr id="79" name="Text Box 64">
              <a:extLst>
                <a:ext uri="{FF2B5EF4-FFF2-40B4-BE49-F238E27FC236}">
                  <a16:creationId xmlns:a16="http://schemas.microsoft.com/office/drawing/2014/main" id="{8E0CE140-1A58-128B-DEB8-7C8558F38FAB}"/>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 Box 64">
              <a:extLst>
                <a:ext uri="{FF2B5EF4-FFF2-40B4-BE49-F238E27FC236}">
                  <a16:creationId xmlns:a16="http://schemas.microsoft.com/office/drawing/2014/main" id="{2E611453-6B34-B22B-6D3F-1A1D1A93E779}"/>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1" name="Text Box 64">
              <a:extLst>
                <a:ext uri="{FF2B5EF4-FFF2-40B4-BE49-F238E27FC236}">
                  <a16:creationId xmlns:a16="http://schemas.microsoft.com/office/drawing/2014/main" id="{6AB0142F-81B8-1D21-7179-43BDA2FDDE64}"/>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82" name="Text Box 32">
            <a:extLst>
              <a:ext uri="{FF2B5EF4-FFF2-40B4-BE49-F238E27FC236}">
                <a16:creationId xmlns:a16="http://schemas.microsoft.com/office/drawing/2014/main" id="{0193B8E9-3DE4-FA83-DCAC-336FAEEBE540}"/>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3" name="Text Box 32">
            <a:extLst>
              <a:ext uri="{FF2B5EF4-FFF2-40B4-BE49-F238E27FC236}">
                <a16:creationId xmlns:a16="http://schemas.microsoft.com/office/drawing/2014/main" id="{732E08F5-982C-69B4-14C3-78505CC5293E}"/>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Text Box 29">
            <a:extLst>
              <a:ext uri="{FF2B5EF4-FFF2-40B4-BE49-F238E27FC236}">
                <a16:creationId xmlns:a16="http://schemas.microsoft.com/office/drawing/2014/main" id="{0FA99D9B-7A54-D84B-DEC9-4600A7A28685}"/>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5" name="Text Box 29">
            <a:extLst>
              <a:ext uri="{FF2B5EF4-FFF2-40B4-BE49-F238E27FC236}">
                <a16:creationId xmlns:a16="http://schemas.microsoft.com/office/drawing/2014/main" id="{8F0A34F9-6DCD-C6B1-47FD-94EB82F630D8}"/>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Text Box 29">
            <a:extLst>
              <a:ext uri="{FF2B5EF4-FFF2-40B4-BE49-F238E27FC236}">
                <a16:creationId xmlns:a16="http://schemas.microsoft.com/office/drawing/2014/main" id="{4DC87074-3FEA-6F88-FF45-DAFB262E2E53}"/>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TextBox 87">
            <a:extLst>
              <a:ext uri="{FF2B5EF4-FFF2-40B4-BE49-F238E27FC236}">
                <a16:creationId xmlns:a16="http://schemas.microsoft.com/office/drawing/2014/main" id="{57DE1C08-55D6-4B1C-AC36-D7E1E047BA4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634078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BBB64-3DD0-F3F2-F168-C6EF7362590B}"/>
              </a:ext>
            </a:extLst>
          </p:cNvPr>
          <p:cNvSpPr txBox="1">
            <a:spLocks/>
          </p:cNvSpPr>
          <p:nvPr/>
        </p:nvSpPr>
        <p:spPr>
          <a:xfrm>
            <a:off x="0" y="1456841"/>
            <a:ext cx="11953543" cy="40278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What are the features in pictured scenes that enable depth perception? </a:t>
            </a:r>
          </a:p>
        </p:txBody>
      </p:sp>
    </p:spTree>
    <p:extLst>
      <p:ext uri="{BB962C8B-B14F-4D97-AF65-F5344CB8AC3E}">
        <p14:creationId xmlns:p14="http://schemas.microsoft.com/office/powerpoint/2010/main" val="1914255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42151-7A23-668F-9FFB-3396B61B109B}"/>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37C7CC-3497-ED3D-F1A7-4186AF16877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ext Box 29">
            <a:extLst>
              <a:ext uri="{FF2B5EF4-FFF2-40B4-BE49-F238E27FC236}">
                <a16:creationId xmlns:a16="http://schemas.microsoft.com/office/drawing/2014/main" id="{B90A6BA7-EFA5-5B7F-5418-A42FE0D544F1}"/>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32">
            <a:extLst>
              <a:ext uri="{FF2B5EF4-FFF2-40B4-BE49-F238E27FC236}">
                <a16:creationId xmlns:a16="http://schemas.microsoft.com/office/drawing/2014/main" id="{2D2F1B15-13B0-F961-3266-C428ACE969CB}"/>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92">
            <a:extLst>
              <a:ext uri="{FF2B5EF4-FFF2-40B4-BE49-F238E27FC236}">
                <a16:creationId xmlns:a16="http://schemas.microsoft.com/office/drawing/2014/main" id="{CC7C5BC6-25F3-68A3-8905-5AFF6F4A3BA1}"/>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42" name="Group 41">
            <a:extLst>
              <a:ext uri="{FF2B5EF4-FFF2-40B4-BE49-F238E27FC236}">
                <a16:creationId xmlns:a16="http://schemas.microsoft.com/office/drawing/2014/main" id="{77FF4FD6-7752-26B7-E88A-C305ED5DC189}"/>
              </a:ext>
            </a:extLst>
          </p:cNvPr>
          <p:cNvGrpSpPr/>
          <p:nvPr/>
        </p:nvGrpSpPr>
        <p:grpSpPr>
          <a:xfrm>
            <a:off x="6132360" y="5046904"/>
            <a:ext cx="1433267" cy="200630"/>
            <a:chOff x="4160600" y="5431513"/>
            <a:chExt cx="907541" cy="101183"/>
          </a:xfrm>
          <a:solidFill>
            <a:schemeClr val="bg1"/>
          </a:solidFill>
        </p:grpSpPr>
        <p:sp>
          <p:nvSpPr>
            <p:cNvPr id="43" name="Text Box 64">
              <a:extLst>
                <a:ext uri="{FF2B5EF4-FFF2-40B4-BE49-F238E27FC236}">
                  <a16:creationId xmlns:a16="http://schemas.microsoft.com/office/drawing/2014/main" id="{87D74F15-29FD-EA0E-2258-A2A7C098C6A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118B5F63-759E-D083-107A-2CDB1EBD68CE}"/>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E1B159D3-4307-DFB0-0BB2-B39F52A5A9D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6B3A14A-BD51-3E7E-E048-C3F801E62D2E}"/>
              </a:ext>
            </a:extLst>
          </p:cNvPr>
          <p:cNvGrpSpPr/>
          <p:nvPr/>
        </p:nvGrpSpPr>
        <p:grpSpPr>
          <a:xfrm>
            <a:off x="5876085" y="238936"/>
            <a:ext cx="179762" cy="1223445"/>
            <a:chOff x="5876085" y="238936"/>
            <a:chExt cx="179762" cy="1223445"/>
          </a:xfrm>
        </p:grpSpPr>
        <p:sp>
          <p:nvSpPr>
            <p:cNvPr id="47" name="Text Box 120">
              <a:extLst>
                <a:ext uri="{FF2B5EF4-FFF2-40B4-BE49-F238E27FC236}">
                  <a16:creationId xmlns:a16="http://schemas.microsoft.com/office/drawing/2014/main" id="{5B133E9E-E79B-E135-8440-18E010AFEBF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64D8DC87-3DC3-A4CC-59B2-3884BC8C484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E7AAAA09-7380-6F59-F11B-D33D064CE56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E573AC0D-421A-F957-DFEF-7FD7EDC8179B}"/>
              </a:ext>
            </a:extLst>
          </p:cNvPr>
          <p:cNvGrpSpPr/>
          <p:nvPr/>
        </p:nvGrpSpPr>
        <p:grpSpPr>
          <a:xfrm>
            <a:off x="5878650" y="1434725"/>
            <a:ext cx="179762" cy="1223445"/>
            <a:chOff x="5876085" y="238936"/>
            <a:chExt cx="179762" cy="1223445"/>
          </a:xfrm>
        </p:grpSpPr>
        <p:sp>
          <p:nvSpPr>
            <p:cNvPr id="51" name="Text Box 120">
              <a:extLst>
                <a:ext uri="{FF2B5EF4-FFF2-40B4-BE49-F238E27FC236}">
                  <a16:creationId xmlns:a16="http://schemas.microsoft.com/office/drawing/2014/main" id="{2E5AC43E-9E49-8BB0-D02D-3AE152863D3F}"/>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37D790E2-3D8E-6E37-4120-F6BDF9AE2A39}"/>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111">
              <a:extLst>
                <a:ext uri="{FF2B5EF4-FFF2-40B4-BE49-F238E27FC236}">
                  <a16:creationId xmlns:a16="http://schemas.microsoft.com/office/drawing/2014/main" id="{0B882079-7CDD-A182-E25B-F7063ADBA2D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4" name="Group 53">
            <a:extLst>
              <a:ext uri="{FF2B5EF4-FFF2-40B4-BE49-F238E27FC236}">
                <a16:creationId xmlns:a16="http://schemas.microsoft.com/office/drawing/2014/main" id="{A505CF66-ACAB-37FE-BB64-B4AD510F5D0A}"/>
              </a:ext>
            </a:extLst>
          </p:cNvPr>
          <p:cNvGrpSpPr/>
          <p:nvPr/>
        </p:nvGrpSpPr>
        <p:grpSpPr>
          <a:xfrm>
            <a:off x="5889386" y="2604967"/>
            <a:ext cx="179762" cy="1223445"/>
            <a:chOff x="5876085" y="238936"/>
            <a:chExt cx="179762" cy="1223445"/>
          </a:xfrm>
        </p:grpSpPr>
        <p:sp>
          <p:nvSpPr>
            <p:cNvPr id="55" name="Text Box 120">
              <a:extLst>
                <a:ext uri="{FF2B5EF4-FFF2-40B4-BE49-F238E27FC236}">
                  <a16:creationId xmlns:a16="http://schemas.microsoft.com/office/drawing/2014/main" id="{F3F7C16F-AAD0-635E-49BB-148A1BAFD1EE}"/>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21F52517-6D6D-DB44-8CC0-E41AC3A2BB43}"/>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111">
              <a:extLst>
                <a:ext uri="{FF2B5EF4-FFF2-40B4-BE49-F238E27FC236}">
                  <a16:creationId xmlns:a16="http://schemas.microsoft.com/office/drawing/2014/main" id="{FFF78D6D-04D8-1589-A075-8BE7C8A85F3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0DDC0F25-83AB-A12D-0359-CBF3C6289DE7}"/>
              </a:ext>
            </a:extLst>
          </p:cNvPr>
          <p:cNvGrpSpPr/>
          <p:nvPr/>
        </p:nvGrpSpPr>
        <p:grpSpPr>
          <a:xfrm>
            <a:off x="5893395" y="3805491"/>
            <a:ext cx="179762" cy="1223445"/>
            <a:chOff x="5876085" y="238936"/>
            <a:chExt cx="179762" cy="1223445"/>
          </a:xfrm>
        </p:grpSpPr>
        <p:sp>
          <p:nvSpPr>
            <p:cNvPr id="59" name="Text Box 120">
              <a:extLst>
                <a:ext uri="{FF2B5EF4-FFF2-40B4-BE49-F238E27FC236}">
                  <a16:creationId xmlns:a16="http://schemas.microsoft.com/office/drawing/2014/main" id="{8AF65FDE-BC66-B106-6809-57CA6C92E8C2}"/>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111">
              <a:extLst>
                <a:ext uri="{FF2B5EF4-FFF2-40B4-BE49-F238E27FC236}">
                  <a16:creationId xmlns:a16="http://schemas.microsoft.com/office/drawing/2014/main" id="{63B10A17-47FA-506A-5E4C-5FFC81FE59A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1" name="Text Box 111">
              <a:extLst>
                <a:ext uri="{FF2B5EF4-FFF2-40B4-BE49-F238E27FC236}">
                  <a16:creationId xmlns:a16="http://schemas.microsoft.com/office/drawing/2014/main" id="{6F8EE966-99DF-5C72-4D71-869F460419F0}"/>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2" name="Group 61">
            <a:extLst>
              <a:ext uri="{FF2B5EF4-FFF2-40B4-BE49-F238E27FC236}">
                <a16:creationId xmlns:a16="http://schemas.microsoft.com/office/drawing/2014/main" id="{06437535-0100-CE06-C65E-C81CA91A0FB1}"/>
              </a:ext>
            </a:extLst>
          </p:cNvPr>
          <p:cNvGrpSpPr/>
          <p:nvPr/>
        </p:nvGrpSpPr>
        <p:grpSpPr>
          <a:xfrm>
            <a:off x="7324672" y="5043169"/>
            <a:ext cx="1433267" cy="200630"/>
            <a:chOff x="4160600" y="5431514"/>
            <a:chExt cx="907541" cy="101183"/>
          </a:xfrm>
          <a:solidFill>
            <a:schemeClr val="bg1"/>
          </a:solidFill>
        </p:grpSpPr>
        <p:sp>
          <p:nvSpPr>
            <p:cNvPr id="63" name="Text Box 64">
              <a:extLst>
                <a:ext uri="{FF2B5EF4-FFF2-40B4-BE49-F238E27FC236}">
                  <a16:creationId xmlns:a16="http://schemas.microsoft.com/office/drawing/2014/main" id="{85A84438-1FFD-AE1C-8EDD-EB9656F51C7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B5003A29-47D7-B25D-7678-3E2BF5BDEF1B}"/>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Text Box 64">
              <a:extLst>
                <a:ext uri="{FF2B5EF4-FFF2-40B4-BE49-F238E27FC236}">
                  <a16:creationId xmlns:a16="http://schemas.microsoft.com/office/drawing/2014/main" id="{A9CA7A03-BDCA-721A-9EC0-0C3DDD5DCA88}"/>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6" name="Group 65">
            <a:extLst>
              <a:ext uri="{FF2B5EF4-FFF2-40B4-BE49-F238E27FC236}">
                <a16:creationId xmlns:a16="http://schemas.microsoft.com/office/drawing/2014/main" id="{B9C7CDCD-329F-2B09-D019-CD41583BD728}"/>
              </a:ext>
            </a:extLst>
          </p:cNvPr>
          <p:cNvGrpSpPr/>
          <p:nvPr/>
        </p:nvGrpSpPr>
        <p:grpSpPr>
          <a:xfrm>
            <a:off x="8547141" y="5027643"/>
            <a:ext cx="1433267" cy="200630"/>
            <a:chOff x="4160600" y="5431514"/>
            <a:chExt cx="907541" cy="101183"/>
          </a:xfrm>
          <a:solidFill>
            <a:schemeClr val="bg1"/>
          </a:solidFill>
        </p:grpSpPr>
        <p:sp>
          <p:nvSpPr>
            <p:cNvPr id="67" name="Text Box 64">
              <a:extLst>
                <a:ext uri="{FF2B5EF4-FFF2-40B4-BE49-F238E27FC236}">
                  <a16:creationId xmlns:a16="http://schemas.microsoft.com/office/drawing/2014/main" id="{A280C5E2-5079-1AE4-08E7-657EC24E70B8}"/>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3A8F5BFC-A9E1-3382-6ABE-011AD306162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9" name="Text Box 64">
              <a:extLst>
                <a:ext uri="{FF2B5EF4-FFF2-40B4-BE49-F238E27FC236}">
                  <a16:creationId xmlns:a16="http://schemas.microsoft.com/office/drawing/2014/main" id="{424B9270-ABD3-6556-A0DA-E1D1715937F7}"/>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70" name="Group 69">
            <a:extLst>
              <a:ext uri="{FF2B5EF4-FFF2-40B4-BE49-F238E27FC236}">
                <a16:creationId xmlns:a16="http://schemas.microsoft.com/office/drawing/2014/main" id="{9D8AEA63-CC77-DC85-3078-0856CAA0DCE1}"/>
              </a:ext>
            </a:extLst>
          </p:cNvPr>
          <p:cNvGrpSpPr/>
          <p:nvPr/>
        </p:nvGrpSpPr>
        <p:grpSpPr>
          <a:xfrm>
            <a:off x="9737864" y="5016054"/>
            <a:ext cx="1433267" cy="200630"/>
            <a:chOff x="4160600" y="5431514"/>
            <a:chExt cx="907541" cy="101183"/>
          </a:xfrm>
          <a:solidFill>
            <a:schemeClr val="bg1"/>
          </a:solidFill>
        </p:grpSpPr>
        <p:sp>
          <p:nvSpPr>
            <p:cNvPr id="71" name="Text Box 64">
              <a:extLst>
                <a:ext uri="{FF2B5EF4-FFF2-40B4-BE49-F238E27FC236}">
                  <a16:creationId xmlns:a16="http://schemas.microsoft.com/office/drawing/2014/main" id="{90A17C3E-E019-B57F-97A7-117EA05E686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64">
              <a:extLst>
                <a:ext uri="{FF2B5EF4-FFF2-40B4-BE49-F238E27FC236}">
                  <a16:creationId xmlns:a16="http://schemas.microsoft.com/office/drawing/2014/main" id="{6D3DD545-AFAF-636E-B336-2EDAF4A5869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64">
              <a:extLst>
                <a:ext uri="{FF2B5EF4-FFF2-40B4-BE49-F238E27FC236}">
                  <a16:creationId xmlns:a16="http://schemas.microsoft.com/office/drawing/2014/main" id="{7C2C0201-9BA6-64E2-3011-DAE47379F20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74" name="Text Box 32">
            <a:extLst>
              <a:ext uri="{FF2B5EF4-FFF2-40B4-BE49-F238E27FC236}">
                <a16:creationId xmlns:a16="http://schemas.microsoft.com/office/drawing/2014/main" id="{F505AF62-8EEB-3469-58D5-4DEC986CD412}"/>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 Box 32">
            <a:extLst>
              <a:ext uri="{FF2B5EF4-FFF2-40B4-BE49-F238E27FC236}">
                <a16:creationId xmlns:a16="http://schemas.microsoft.com/office/drawing/2014/main" id="{B5561BEA-4525-CC05-730B-40D12718F779}"/>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Text Box 29">
            <a:extLst>
              <a:ext uri="{FF2B5EF4-FFF2-40B4-BE49-F238E27FC236}">
                <a16:creationId xmlns:a16="http://schemas.microsoft.com/office/drawing/2014/main" id="{E4836207-C755-B3F9-1923-F689F553B122}"/>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7" name="Text Box 29">
            <a:extLst>
              <a:ext uri="{FF2B5EF4-FFF2-40B4-BE49-F238E27FC236}">
                <a16:creationId xmlns:a16="http://schemas.microsoft.com/office/drawing/2014/main" id="{6560A6CD-3365-A979-527E-A84EFBC0E30B}"/>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Text Box 29">
            <a:extLst>
              <a:ext uri="{FF2B5EF4-FFF2-40B4-BE49-F238E27FC236}">
                <a16:creationId xmlns:a16="http://schemas.microsoft.com/office/drawing/2014/main" id="{2B321CA8-6E5C-F8CE-5CA0-51B3792484B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TextBox 79">
            <a:extLst>
              <a:ext uri="{FF2B5EF4-FFF2-40B4-BE49-F238E27FC236}">
                <a16:creationId xmlns:a16="http://schemas.microsoft.com/office/drawing/2014/main" id="{68E54BBE-4894-E2D0-84BB-A64BF3979E50}"/>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92551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574F4A8-9785-8CF4-C346-B5848E844957}"/>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7" name="Rectangle 16">
            <a:extLst>
              <a:ext uri="{FF2B5EF4-FFF2-40B4-BE49-F238E27FC236}">
                <a16:creationId xmlns:a16="http://schemas.microsoft.com/office/drawing/2014/main" id="{67334E56-5D3B-1B6C-13E0-F2F174E558D2}"/>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7EEFE1C-FDF3-EBD2-BAC4-1F86AC9EB469}"/>
              </a:ext>
            </a:extLst>
          </p:cNvPr>
          <p:cNvGrpSpPr/>
          <p:nvPr/>
        </p:nvGrpSpPr>
        <p:grpSpPr>
          <a:xfrm>
            <a:off x="1377696" y="2664820"/>
            <a:ext cx="2151611" cy="3409237"/>
            <a:chOff x="2983699" y="1502993"/>
            <a:chExt cx="2706428" cy="4033710"/>
          </a:xfrm>
        </p:grpSpPr>
        <p:sp>
          <p:nvSpPr>
            <p:cNvPr id="19" name="Rounded Rectangle 18">
              <a:extLst>
                <a:ext uri="{FF2B5EF4-FFF2-40B4-BE49-F238E27FC236}">
                  <a16:creationId xmlns:a16="http://schemas.microsoft.com/office/drawing/2014/main" id="{579DA7CD-E2D5-D5D4-D7F9-F643D59725E0}"/>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EB457F34-5BD6-6908-5BB9-0CEF550E61ED}"/>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7CC9FB5A-BB57-C6DB-3F75-528082DF7F09}"/>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26" name="TextBox 25">
              <a:extLst>
                <a:ext uri="{FF2B5EF4-FFF2-40B4-BE49-F238E27FC236}">
                  <a16:creationId xmlns:a16="http://schemas.microsoft.com/office/drawing/2014/main" id="{BD819236-4603-2DA4-0E4D-1C9A352ABA75}"/>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7" name="Rounded Rectangle 26">
              <a:extLst>
                <a:ext uri="{FF2B5EF4-FFF2-40B4-BE49-F238E27FC236}">
                  <a16:creationId xmlns:a16="http://schemas.microsoft.com/office/drawing/2014/main" id="{E7260CC6-8013-FB69-0A92-E54E8652584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8" name="Title 1">
            <a:extLst>
              <a:ext uri="{FF2B5EF4-FFF2-40B4-BE49-F238E27FC236}">
                <a16:creationId xmlns:a16="http://schemas.microsoft.com/office/drawing/2014/main" id="{CF11EA16-E387-DF87-6CD4-86737B652A5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Accuracy and reaction time generalize </a:t>
            </a:r>
            <a:r>
              <a:rPr lang="en-US" sz="3800" b="1" dirty="0">
                <a:solidFill>
                  <a:srgbClr val="7FCA88"/>
                </a:solidFill>
              </a:rPr>
              <a:t>between tasks</a:t>
            </a:r>
            <a:endParaRPr lang="en-US" sz="3800" b="1" dirty="0"/>
          </a:p>
        </p:txBody>
      </p:sp>
      <p:sp>
        <p:nvSpPr>
          <p:cNvPr id="31" name="Rectangle 30">
            <a:extLst>
              <a:ext uri="{FF2B5EF4-FFF2-40B4-BE49-F238E27FC236}">
                <a16:creationId xmlns:a16="http://schemas.microsoft.com/office/drawing/2014/main" id="{AEDBE62E-C529-2ABB-626C-ECF47CFF1EF2}"/>
              </a:ext>
            </a:extLst>
          </p:cNvPr>
          <p:cNvSpPr/>
          <p:nvPr/>
        </p:nvSpPr>
        <p:spPr>
          <a:xfrm>
            <a:off x="8544688" y="167677"/>
            <a:ext cx="2428112" cy="241613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6556D1-63DB-E7E4-A35B-76AE8002F12E}"/>
              </a:ext>
            </a:extLst>
          </p:cNvPr>
          <p:cNvSpPr/>
          <p:nvPr/>
        </p:nvSpPr>
        <p:spPr>
          <a:xfrm>
            <a:off x="7320344" y="1409700"/>
            <a:ext cx="1255775" cy="3634963"/>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D6AF44A-3ABD-AAF4-B366-7DAA519A7777}"/>
              </a:ext>
            </a:extLst>
          </p:cNvPr>
          <p:cNvSpPr/>
          <p:nvPr/>
        </p:nvSpPr>
        <p:spPr>
          <a:xfrm>
            <a:off x="8505825" y="2583812"/>
            <a:ext cx="1192914"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51C5952-9A30-40C6-A221-2468247D41EA}"/>
              </a:ext>
            </a:extLst>
          </p:cNvPr>
          <p:cNvSpPr/>
          <p:nvPr/>
        </p:nvSpPr>
        <p:spPr>
          <a:xfrm>
            <a:off x="9702517" y="3793106"/>
            <a:ext cx="1192914" cy="1168104"/>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098113-EB43-209A-8484-A7C4CFB50A90}"/>
              </a:ext>
            </a:extLst>
          </p:cNvPr>
          <p:cNvSpPr txBox="1"/>
          <p:nvPr/>
        </p:nvSpPr>
        <p:spPr>
          <a:xfrm>
            <a:off x="6443012" y="1670413"/>
            <a:ext cx="4326588" cy="646331"/>
          </a:xfrm>
          <a:prstGeom prst="rect">
            <a:avLst/>
          </a:prstGeom>
          <a:solidFill>
            <a:srgbClr val="FFFF00"/>
          </a:solidFill>
          <a:ln>
            <a:solidFill>
              <a:schemeClr val="tx1"/>
            </a:solidFill>
          </a:ln>
        </p:spPr>
        <p:txBody>
          <a:bodyPr wrap="square" rtlCol="0">
            <a:spAutoFit/>
          </a:bodyPr>
          <a:lstStyle/>
          <a:p>
            <a:pPr algn="ctr"/>
            <a:r>
              <a:rPr lang="en-US" i="1" dirty="0"/>
              <a:t>Systematic errors and biases between tasks </a:t>
            </a:r>
          </a:p>
          <a:p>
            <a:pPr algn="ctr"/>
            <a:r>
              <a:rPr lang="en-US" i="1" dirty="0"/>
              <a:t>for individual stimuli </a:t>
            </a:r>
          </a:p>
        </p:txBody>
      </p:sp>
      <p:sp>
        <p:nvSpPr>
          <p:cNvPr id="4" name="Text Box 29">
            <a:extLst>
              <a:ext uri="{FF2B5EF4-FFF2-40B4-BE49-F238E27FC236}">
                <a16:creationId xmlns:a16="http://schemas.microsoft.com/office/drawing/2014/main" id="{7F1CC156-1464-3DD9-FAA7-483E74E78094}"/>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EEC01152-35D5-0A02-060F-CBEE555EA09E}"/>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100DE73C-6AF8-BCF5-5ABE-32F352AAFC5E}"/>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C779BEA9-54D7-631B-3F88-FEC4856713A5}"/>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F504466E-CC49-A289-30B8-63B5E1920A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01A65363-CE83-CB5C-7E10-A0E707191FAF}"/>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C85CE372-810E-8CBB-A862-6352196049C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68C7B5B-8EF9-FE33-5C85-82913C66E026}"/>
              </a:ext>
            </a:extLst>
          </p:cNvPr>
          <p:cNvGrpSpPr/>
          <p:nvPr/>
        </p:nvGrpSpPr>
        <p:grpSpPr>
          <a:xfrm>
            <a:off x="5876085" y="238936"/>
            <a:ext cx="179762" cy="1223445"/>
            <a:chOff x="5876085" y="238936"/>
            <a:chExt cx="179762" cy="1223445"/>
          </a:xfrm>
        </p:grpSpPr>
        <p:sp>
          <p:nvSpPr>
            <p:cNvPr id="13" name="Text Box 120">
              <a:extLst>
                <a:ext uri="{FF2B5EF4-FFF2-40B4-BE49-F238E27FC236}">
                  <a16:creationId xmlns:a16="http://schemas.microsoft.com/office/drawing/2014/main" id="{2899134A-51B7-6ECF-7154-E143AB97A13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111">
              <a:extLst>
                <a:ext uri="{FF2B5EF4-FFF2-40B4-BE49-F238E27FC236}">
                  <a16:creationId xmlns:a16="http://schemas.microsoft.com/office/drawing/2014/main" id="{5ACB0F42-83CF-A149-F314-2959F7357915}"/>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111">
              <a:extLst>
                <a:ext uri="{FF2B5EF4-FFF2-40B4-BE49-F238E27FC236}">
                  <a16:creationId xmlns:a16="http://schemas.microsoft.com/office/drawing/2014/main" id="{3C510C0E-DF5C-F74C-0081-83B6A12D94F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1" name="Group 20">
            <a:extLst>
              <a:ext uri="{FF2B5EF4-FFF2-40B4-BE49-F238E27FC236}">
                <a16:creationId xmlns:a16="http://schemas.microsoft.com/office/drawing/2014/main" id="{7BCB0822-5859-FCB3-F94A-3BB9667AFEF5}"/>
              </a:ext>
            </a:extLst>
          </p:cNvPr>
          <p:cNvGrpSpPr/>
          <p:nvPr/>
        </p:nvGrpSpPr>
        <p:grpSpPr>
          <a:xfrm>
            <a:off x="5878650" y="1434725"/>
            <a:ext cx="179762" cy="1223445"/>
            <a:chOff x="5876085" y="238936"/>
            <a:chExt cx="179762" cy="1223445"/>
          </a:xfrm>
        </p:grpSpPr>
        <p:sp>
          <p:nvSpPr>
            <p:cNvPr id="22" name="Text Box 120">
              <a:extLst>
                <a:ext uri="{FF2B5EF4-FFF2-40B4-BE49-F238E27FC236}">
                  <a16:creationId xmlns:a16="http://schemas.microsoft.com/office/drawing/2014/main" id="{2CFC66FE-0C20-97C6-A118-094631E56CE0}"/>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111">
              <a:extLst>
                <a:ext uri="{FF2B5EF4-FFF2-40B4-BE49-F238E27FC236}">
                  <a16:creationId xmlns:a16="http://schemas.microsoft.com/office/drawing/2014/main" id="{A1B55618-8C1F-C9A4-2167-0917B497B42D}"/>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111">
              <a:extLst>
                <a:ext uri="{FF2B5EF4-FFF2-40B4-BE49-F238E27FC236}">
                  <a16:creationId xmlns:a16="http://schemas.microsoft.com/office/drawing/2014/main" id="{0CF2B823-A45F-3CF7-243D-9337B686E3BD}"/>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9" name="Group 28">
            <a:extLst>
              <a:ext uri="{FF2B5EF4-FFF2-40B4-BE49-F238E27FC236}">
                <a16:creationId xmlns:a16="http://schemas.microsoft.com/office/drawing/2014/main" id="{CB43B096-4286-8CA7-7280-F23773C70219}"/>
              </a:ext>
            </a:extLst>
          </p:cNvPr>
          <p:cNvGrpSpPr/>
          <p:nvPr/>
        </p:nvGrpSpPr>
        <p:grpSpPr>
          <a:xfrm>
            <a:off x="5889386" y="2604967"/>
            <a:ext cx="179762" cy="1223445"/>
            <a:chOff x="5876085" y="238936"/>
            <a:chExt cx="179762" cy="1223445"/>
          </a:xfrm>
        </p:grpSpPr>
        <p:sp>
          <p:nvSpPr>
            <p:cNvPr id="30" name="Text Box 120">
              <a:extLst>
                <a:ext uri="{FF2B5EF4-FFF2-40B4-BE49-F238E27FC236}">
                  <a16:creationId xmlns:a16="http://schemas.microsoft.com/office/drawing/2014/main" id="{EE180D93-CE4A-8D89-23E8-48CC03D0E8C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 Box 111">
              <a:extLst>
                <a:ext uri="{FF2B5EF4-FFF2-40B4-BE49-F238E27FC236}">
                  <a16:creationId xmlns:a16="http://schemas.microsoft.com/office/drawing/2014/main" id="{F6F18A50-34A2-E5DF-8DA2-AE407F73891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 Box 111">
              <a:extLst>
                <a:ext uri="{FF2B5EF4-FFF2-40B4-BE49-F238E27FC236}">
                  <a16:creationId xmlns:a16="http://schemas.microsoft.com/office/drawing/2014/main" id="{32200841-FA59-EDED-E1F9-9A7DA2C0C19B}"/>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8" name="Group 37">
            <a:extLst>
              <a:ext uri="{FF2B5EF4-FFF2-40B4-BE49-F238E27FC236}">
                <a16:creationId xmlns:a16="http://schemas.microsoft.com/office/drawing/2014/main" id="{B9A21FCF-1B81-AA0F-66A3-0B2A7BFC820C}"/>
              </a:ext>
            </a:extLst>
          </p:cNvPr>
          <p:cNvGrpSpPr/>
          <p:nvPr/>
        </p:nvGrpSpPr>
        <p:grpSpPr>
          <a:xfrm>
            <a:off x="5893395" y="3805491"/>
            <a:ext cx="179762" cy="1223445"/>
            <a:chOff x="5876085" y="238936"/>
            <a:chExt cx="179762" cy="1223445"/>
          </a:xfrm>
        </p:grpSpPr>
        <p:sp>
          <p:nvSpPr>
            <p:cNvPr id="39" name="Text Box 120">
              <a:extLst>
                <a:ext uri="{FF2B5EF4-FFF2-40B4-BE49-F238E27FC236}">
                  <a16:creationId xmlns:a16="http://schemas.microsoft.com/office/drawing/2014/main" id="{76EBC00C-F56A-78AA-573C-7D154CAEE45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29464EC6-447F-2AC9-31FE-4A47B21FD06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111">
              <a:extLst>
                <a:ext uri="{FF2B5EF4-FFF2-40B4-BE49-F238E27FC236}">
                  <a16:creationId xmlns:a16="http://schemas.microsoft.com/office/drawing/2014/main" id="{3662D917-055B-5EB6-B6E7-288A076A5D61}"/>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02FCECE1-513C-4D29-4863-523FC5FBE2D5}"/>
              </a:ext>
            </a:extLst>
          </p:cNvPr>
          <p:cNvGrpSpPr/>
          <p:nvPr/>
        </p:nvGrpSpPr>
        <p:grpSpPr>
          <a:xfrm>
            <a:off x="7324672" y="5043169"/>
            <a:ext cx="1433267" cy="200630"/>
            <a:chOff x="4160600" y="5431514"/>
            <a:chExt cx="907541" cy="101183"/>
          </a:xfrm>
          <a:solidFill>
            <a:schemeClr val="bg1"/>
          </a:solidFill>
        </p:grpSpPr>
        <p:sp>
          <p:nvSpPr>
            <p:cNvPr id="43" name="Text Box 64">
              <a:extLst>
                <a:ext uri="{FF2B5EF4-FFF2-40B4-BE49-F238E27FC236}">
                  <a16:creationId xmlns:a16="http://schemas.microsoft.com/office/drawing/2014/main" id="{2FCF5BD4-9DE0-59A1-9BCE-06B9A41C16DA}"/>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587A3DD5-FA36-F8E7-0AA2-683EFC4D0D18}"/>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437CFAE5-ACB5-3C14-2DED-9B8D301242E0}"/>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77905EBC-0246-5412-3E63-BA350B92E29F}"/>
              </a:ext>
            </a:extLst>
          </p:cNvPr>
          <p:cNvGrpSpPr/>
          <p:nvPr/>
        </p:nvGrpSpPr>
        <p:grpSpPr>
          <a:xfrm>
            <a:off x="8547141" y="5027643"/>
            <a:ext cx="1433267" cy="200630"/>
            <a:chOff x="4160600" y="5431514"/>
            <a:chExt cx="907541" cy="101183"/>
          </a:xfrm>
          <a:solidFill>
            <a:schemeClr val="bg1"/>
          </a:solidFill>
        </p:grpSpPr>
        <p:sp>
          <p:nvSpPr>
            <p:cNvPr id="47" name="Text Box 64">
              <a:extLst>
                <a:ext uri="{FF2B5EF4-FFF2-40B4-BE49-F238E27FC236}">
                  <a16:creationId xmlns:a16="http://schemas.microsoft.com/office/drawing/2014/main" id="{E3F31106-6073-C8D6-8F03-B03617D0558C}"/>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2FB85BF-590C-354C-C713-FAED7F98D004}"/>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64">
              <a:extLst>
                <a:ext uri="{FF2B5EF4-FFF2-40B4-BE49-F238E27FC236}">
                  <a16:creationId xmlns:a16="http://schemas.microsoft.com/office/drawing/2014/main" id="{B2FA5067-8C3A-E0EE-DF5F-827DF29530A2}"/>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0" name="Group 49">
            <a:extLst>
              <a:ext uri="{FF2B5EF4-FFF2-40B4-BE49-F238E27FC236}">
                <a16:creationId xmlns:a16="http://schemas.microsoft.com/office/drawing/2014/main" id="{C5C905FD-88F7-352F-45FA-88153150D09A}"/>
              </a:ext>
            </a:extLst>
          </p:cNvPr>
          <p:cNvGrpSpPr/>
          <p:nvPr/>
        </p:nvGrpSpPr>
        <p:grpSpPr>
          <a:xfrm>
            <a:off x="9737864" y="5016054"/>
            <a:ext cx="1433267" cy="200630"/>
            <a:chOff x="4160600" y="5431514"/>
            <a:chExt cx="907541" cy="101183"/>
          </a:xfrm>
          <a:solidFill>
            <a:schemeClr val="bg1"/>
          </a:solidFill>
        </p:grpSpPr>
        <p:sp>
          <p:nvSpPr>
            <p:cNvPr id="51" name="Text Box 64">
              <a:extLst>
                <a:ext uri="{FF2B5EF4-FFF2-40B4-BE49-F238E27FC236}">
                  <a16:creationId xmlns:a16="http://schemas.microsoft.com/office/drawing/2014/main" id="{E98B8600-A1C5-4E82-56DB-411594E6282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724145C3-2D69-0252-C868-D5ECF7316277}"/>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3" name="Text Box 64">
              <a:extLst>
                <a:ext uri="{FF2B5EF4-FFF2-40B4-BE49-F238E27FC236}">
                  <a16:creationId xmlns:a16="http://schemas.microsoft.com/office/drawing/2014/main" id="{8624795C-ADB3-F75E-55B9-E5A16D21E11A}"/>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4" name="Text Box 32">
            <a:extLst>
              <a:ext uri="{FF2B5EF4-FFF2-40B4-BE49-F238E27FC236}">
                <a16:creationId xmlns:a16="http://schemas.microsoft.com/office/drawing/2014/main" id="{2E8A6DF0-619D-E4DE-DA1F-1E3E44CFC14A}"/>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32">
            <a:extLst>
              <a:ext uri="{FF2B5EF4-FFF2-40B4-BE49-F238E27FC236}">
                <a16:creationId xmlns:a16="http://schemas.microsoft.com/office/drawing/2014/main" id="{44EE03F4-443E-987F-11A8-3F0047C97AFB}"/>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A0D762AD-199F-F131-E845-B6AFC614CE8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62CFF6EF-14BA-92A8-FF77-659467A17271}"/>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29">
            <a:extLst>
              <a:ext uri="{FF2B5EF4-FFF2-40B4-BE49-F238E27FC236}">
                <a16:creationId xmlns:a16="http://schemas.microsoft.com/office/drawing/2014/main" id="{F2981545-E4AF-2E43-A4FE-851779CCD054}"/>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Box 59">
            <a:extLst>
              <a:ext uri="{FF2B5EF4-FFF2-40B4-BE49-F238E27FC236}">
                <a16:creationId xmlns:a16="http://schemas.microsoft.com/office/drawing/2014/main" id="{2D63CD3A-64C4-A185-F4CE-D7B134996ADD}"/>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
        <p:nvSpPr>
          <p:cNvPr id="3" name="Rectangle 2">
            <a:extLst>
              <a:ext uri="{FF2B5EF4-FFF2-40B4-BE49-F238E27FC236}">
                <a16:creationId xmlns:a16="http://schemas.microsoft.com/office/drawing/2014/main" id="{F36BF0BE-CCDE-D842-8CEF-056386D26BAF}"/>
              </a:ext>
            </a:extLst>
          </p:cNvPr>
          <p:cNvSpPr/>
          <p:nvPr/>
        </p:nvSpPr>
        <p:spPr>
          <a:xfrm>
            <a:off x="7313669" y="200406"/>
            <a:ext cx="1230055"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02BE81F7-0610-B982-0908-AA3C0F7E7F36}"/>
              </a:ext>
            </a:extLst>
          </p:cNvPr>
          <p:cNvSpPr/>
          <p:nvPr/>
        </p:nvSpPr>
        <p:spPr>
          <a:xfrm>
            <a:off x="9698739" y="2583812"/>
            <a:ext cx="1235556"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07147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485819F-2CCA-538F-3C4D-861197E89B8C}"/>
              </a:ext>
            </a:extLst>
          </p:cNvPr>
          <p:cNvGrpSpPr/>
          <p:nvPr/>
        </p:nvGrpSpPr>
        <p:grpSpPr>
          <a:xfrm>
            <a:off x="1377696" y="2664820"/>
            <a:ext cx="2151611" cy="3409237"/>
            <a:chOff x="2983699" y="1502993"/>
            <a:chExt cx="2706428" cy="4033710"/>
          </a:xfrm>
        </p:grpSpPr>
        <p:sp>
          <p:nvSpPr>
            <p:cNvPr id="16" name="Rounded Rectangle 15">
              <a:extLst>
                <a:ext uri="{FF2B5EF4-FFF2-40B4-BE49-F238E27FC236}">
                  <a16:creationId xmlns:a16="http://schemas.microsoft.com/office/drawing/2014/main" id="{CF7AE403-AA50-B924-DA60-5CBC31497C95}"/>
                </a:ext>
              </a:extLst>
            </p:cNvPr>
            <p:cNvSpPr/>
            <p:nvPr/>
          </p:nvSpPr>
          <p:spPr>
            <a:xfrm>
              <a:off x="3059802" y="1502993"/>
              <a:ext cx="2487553" cy="2679306"/>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3059796" y="2739992"/>
              <a:ext cx="2487553" cy="2796711"/>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3053379" y="2037821"/>
              <a:ext cx="2487553" cy="369332"/>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2983699" y="4632546"/>
              <a:ext cx="2706428" cy="369332"/>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3066211" y="2948264"/>
              <a:ext cx="2474721" cy="9740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gr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Text Box 29">
            <a:extLst>
              <a:ext uri="{FF2B5EF4-FFF2-40B4-BE49-F238E27FC236}">
                <a16:creationId xmlns:a16="http://schemas.microsoft.com/office/drawing/2014/main" id="{4FFB0A35-2973-FDBE-71DD-15AB803F7379}"/>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2">
            <a:extLst>
              <a:ext uri="{FF2B5EF4-FFF2-40B4-BE49-F238E27FC236}">
                <a16:creationId xmlns:a16="http://schemas.microsoft.com/office/drawing/2014/main" id="{2332A867-6972-E3E7-4547-B9CADDF20318}"/>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92">
            <a:extLst>
              <a:ext uri="{FF2B5EF4-FFF2-40B4-BE49-F238E27FC236}">
                <a16:creationId xmlns:a16="http://schemas.microsoft.com/office/drawing/2014/main" id="{6D980CCC-4EF1-656C-7301-475C33C5F2D0}"/>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7" name="Group 36">
            <a:extLst>
              <a:ext uri="{FF2B5EF4-FFF2-40B4-BE49-F238E27FC236}">
                <a16:creationId xmlns:a16="http://schemas.microsoft.com/office/drawing/2014/main" id="{7FA19A69-66C8-69F9-53D3-4FF70A45BDF2}"/>
              </a:ext>
            </a:extLst>
          </p:cNvPr>
          <p:cNvGrpSpPr/>
          <p:nvPr/>
        </p:nvGrpSpPr>
        <p:grpSpPr>
          <a:xfrm>
            <a:off x="6132360" y="5046904"/>
            <a:ext cx="1433267" cy="200630"/>
            <a:chOff x="4160600" y="5431513"/>
            <a:chExt cx="907541" cy="101183"/>
          </a:xfrm>
          <a:solidFill>
            <a:schemeClr val="bg1"/>
          </a:solidFill>
        </p:grpSpPr>
        <p:sp>
          <p:nvSpPr>
            <p:cNvPr id="38" name="Text Box 64">
              <a:extLst>
                <a:ext uri="{FF2B5EF4-FFF2-40B4-BE49-F238E27FC236}">
                  <a16:creationId xmlns:a16="http://schemas.microsoft.com/office/drawing/2014/main" id="{2330A264-0441-B977-2294-B18B6262C82F}"/>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64">
              <a:extLst>
                <a:ext uri="{FF2B5EF4-FFF2-40B4-BE49-F238E27FC236}">
                  <a16:creationId xmlns:a16="http://schemas.microsoft.com/office/drawing/2014/main" id="{2264C20C-CD82-C6AD-C702-95C01C98E67A}"/>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64">
              <a:extLst>
                <a:ext uri="{FF2B5EF4-FFF2-40B4-BE49-F238E27FC236}">
                  <a16:creationId xmlns:a16="http://schemas.microsoft.com/office/drawing/2014/main" id="{CC78EED1-1960-A6B1-9D90-BE715C2494E4}"/>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CB58F808-6FDE-52C8-1272-E2E0D2EF38FE}"/>
              </a:ext>
            </a:extLst>
          </p:cNvPr>
          <p:cNvGrpSpPr/>
          <p:nvPr/>
        </p:nvGrpSpPr>
        <p:grpSpPr>
          <a:xfrm>
            <a:off x="5876085" y="238936"/>
            <a:ext cx="179762" cy="1223445"/>
            <a:chOff x="5876085" y="238936"/>
            <a:chExt cx="179762" cy="1223445"/>
          </a:xfrm>
        </p:grpSpPr>
        <p:sp>
          <p:nvSpPr>
            <p:cNvPr id="42" name="Text Box 120">
              <a:extLst>
                <a:ext uri="{FF2B5EF4-FFF2-40B4-BE49-F238E27FC236}">
                  <a16:creationId xmlns:a16="http://schemas.microsoft.com/office/drawing/2014/main" id="{64667E0B-607A-BDA8-D185-6149E3AE36B5}"/>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111">
              <a:extLst>
                <a:ext uri="{FF2B5EF4-FFF2-40B4-BE49-F238E27FC236}">
                  <a16:creationId xmlns:a16="http://schemas.microsoft.com/office/drawing/2014/main" id="{3CF3EF66-43B7-CA10-26A4-D33C3D517D52}"/>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111">
              <a:extLst>
                <a:ext uri="{FF2B5EF4-FFF2-40B4-BE49-F238E27FC236}">
                  <a16:creationId xmlns:a16="http://schemas.microsoft.com/office/drawing/2014/main" id="{9612A2F7-71D8-AB5D-3C55-4E91FD2867E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DE2642C3-BF46-582D-8AC0-2D5BE847EF61}"/>
              </a:ext>
            </a:extLst>
          </p:cNvPr>
          <p:cNvGrpSpPr/>
          <p:nvPr/>
        </p:nvGrpSpPr>
        <p:grpSpPr>
          <a:xfrm>
            <a:off x="5878650" y="1434725"/>
            <a:ext cx="179762" cy="1223445"/>
            <a:chOff x="5876085" y="238936"/>
            <a:chExt cx="179762" cy="1223445"/>
          </a:xfrm>
        </p:grpSpPr>
        <p:sp>
          <p:nvSpPr>
            <p:cNvPr id="46" name="Text Box 120">
              <a:extLst>
                <a:ext uri="{FF2B5EF4-FFF2-40B4-BE49-F238E27FC236}">
                  <a16:creationId xmlns:a16="http://schemas.microsoft.com/office/drawing/2014/main" id="{D5E75AB2-8A3A-DA52-522B-0C0B7C976316}"/>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9E0AB66F-73D0-9EF4-2AC6-3966C8C0ADB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111">
              <a:extLst>
                <a:ext uri="{FF2B5EF4-FFF2-40B4-BE49-F238E27FC236}">
                  <a16:creationId xmlns:a16="http://schemas.microsoft.com/office/drawing/2014/main" id="{830B8EC3-09B3-D0A2-85A8-2A38623D66B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E78BB1C1-2390-FB44-A65B-4D876E17CE71}"/>
              </a:ext>
            </a:extLst>
          </p:cNvPr>
          <p:cNvGrpSpPr/>
          <p:nvPr/>
        </p:nvGrpSpPr>
        <p:grpSpPr>
          <a:xfrm>
            <a:off x="5889386" y="2604967"/>
            <a:ext cx="179762" cy="1223445"/>
            <a:chOff x="5876085" y="238936"/>
            <a:chExt cx="179762" cy="1223445"/>
          </a:xfrm>
        </p:grpSpPr>
        <p:sp>
          <p:nvSpPr>
            <p:cNvPr id="50" name="Text Box 120">
              <a:extLst>
                <a:ext uri="{FF2B5EF4-FFF2-40B4-BE49-F238E27FC236}">
                  <a16:creationId xmlns:a16="http://schemas.microsoft.com/office/drawing/2014/main" id="{AE5DD31D-05A5-F12B-9E32-BE7BF00B8FA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111">
              <a:extLst>
                <a:ext uri="{FF2B5EF4-FFF2-40B4-BE49-F238E27FC236}">
                  <a16:creationId xmlns:a16="http://schemas.microsoft.com/office/drawing/2014/main" id="{963B1E93-BEEF-697A-057C-03323930E00E}"/>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111">
              <a:extLst>
                <a:ext uri="{FF2B5EF4-FFF2-40B4-BE49-F238E27FC236}">
                  <a16:creationId xmlns:a16="http://schemas.microsoft.com/office/drawing/2014/main" id="{FB845061-6BE7-9119-740D-FF9793F9727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3" name="Group 52">
            <a:extLst>
              <a:ext uri="{FF2B5EF4-FFF2-40B4-BE49-F238E27FC236}">
                <a16:creationId xmlns:a16="http://schemas.microsoft.com/office/drawing/2014/main" id="{D1D3FAD9-6837-C791-2788-E9B81DAEC9CE}"/>
              </a:ext>
            </a:extLst>
          </p:cNvPr>
          <p:cNvGrpSpPr/>
          <p:nvPr/>
        </p:nvGrpSpPr>
        <p:grpSpPr>
          <a:xfrm>
            <a:off x="5893395" y="3805491"/>
            <a:ext cx="179762" cy="1223445"/>
            <a:chOff x="5876085" y="238936"/>
            <a:chExt cx="179762" cy="1223445"/>
          </a:xfrm>
        </p:grpSpPr>
        <p:sp>
          <p:nvSpPr>
            <p:cNvPr id="54" name="Text Box 120">
              <a:extLst>
                <a:ext uri="{FF2B5EF4-FFF2-40B4-BE49-F238E27FC236}">
                  <a16:creationId xmlns:a16="http://schemas.microsoft.com/office/drawing/2014/main" id="{E77D3BF2-5E12-3758-9F5D-472007F9F553}"/>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72BB892A-8342-21F4-F979-6BC0D21EABCC}"/>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111">
              <a:extLst>
                <a:ext uri="{FF2B5EF4-FFF2-40B4-BE49-F238E27FC236}">
                  <a16:creationId xmlns:a16="http://schemas.microsoft.com/office/drawing/2014/main" id="{DB17C72E-AEED-BB48-76E4-A45D43E58A93}"/>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7" name="Group 56">
            <a:extLst>
              <a:ext uri="{FF2B5EF4-FFF2-40B4-BE49-F238E27FC236}">
                <a16:creationId xmlns:a16="http://schemas.microsoft.com/office/drawing/2014/main" id="{937D1639-5903-EA8F-D200-7235574CB219}"/>
              </a:ext>
            </a:extLst>
          </p:cNvPr>
          <p:cNvGrpSpPr/>
          <p:nvPr/>
        </p:nvGrpSpPr>
        <p:grpSpPr>
          <a:xfrm>
            <a:off x="7324672" y="5043169"/>
            <a:ext cx="1433267" cy="200630"/>
            <a:chOff x="4160600" y="5431514"/>
            <a:chExt cx="907541" cy="101183"/>
          </a:xfrm>
          <a:solidFill>
            <a:schemeClr val="bg1"/>
          </a:solidFill>
        </p:grpSpPr>
        <p:sp>
          <p:nvSpPr>
            <p:cNvPr id="58" name="Text Box 64">
              <a:extLst>
                <a:ext uri="{FF2B5EF4-FFF2-40B4-BE49-F238E27FC236}">
                  <a16:creationId xmlns:a16="http://schemas.microsoft.com/office/drawing/2014/main" id="{F7554FD7-36C6-CE6E-7148-58B6126EAC80}"/>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64">
              <a:extLst>
                <a:ext uri="{FF2B5EF4-FFF2-40B4-BE49-F238E27FC236}">
                  <a16:creationId xmlns:a16="http://schemas.microsoft.com/office/drawing/2014/main" id="{D868447A-87DE-86DB-E5A9-DD8FB212BFB5}"/>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0" name="Text Box 64">
              <a:extLst>
                <a:ext uri="{FF2B5EF4-FFF2-40B4-BE49-F238E27FC236}">
                  <a16:creationId xmlns:a16="http://schemas.microsoft.com/office/drawing/2014/main" id="{05DEB8F6-8478-47E7-F935-8F9B65A4F20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1" name="Group 60">
            <a:extLst>
              <a:ext uri="{FF2B5EF4-FFF2-40B4-BE49-F238E27FC236}">
                <a16:creationId xmlns:a16="http://schemas.microsoft.com/office/drawing/2014/main" id="{DE7A63A8-85C5-4BB0-BFEA-7175867E328B}"/>
              </a:ext>
            </a:extLst>
          </p:cNvPr>
          <p:cNvGrpSpPr/>
          <p:nvPr/>
        </p:nvGrpSpPr>
        <p:grpSpPr>
          <a:xfrm>
            <a:off x="8547141" y="5027643"/>
            <a:ext cx="1433267" cy="200630"/>
            <a:chOff x="4160600" y="5431514"/>
            <a:chExt cx="907541" cy="101183"/>
          </a:xfrm>
          <a:solidFill>
            <a:schemeClr val="bg1"/>
          </a:solidFill>
        </p:grpSpPr>
        <p:sp>
          <p:nvSpPr>
            <p:cNvPr id="62" name="Text Box 64">
              <a:extLst>
                <a:ext uri="{FF2B5EF4-FFF2-40B4-BE49-F238E27FC236}">
                  <a16:creationId xmlns:a16="http://schemas.microsoft.com/office/drawing/2014/main" id="{266CC479-84FE-16CA-24E9-331A31BE11B2}"/>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64">
              <a:extLst>
                <a:ext uri="{FF2B5EF4-FFF2-40B4-BE49-F238E27FC236}">
                  <a16:creationId xmlns:a16="http://schemas.microsoft.com/office/drawing/2014/main" id="{E15FD6F8-89D8-3E22-E65F-75A722FCF3F2}"/>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4" name="Text Box 64">
              <a:extLst>
                <a:ext uri="{FF2B5EF4-FFF2-40B4-BE49-F238E27FC236}">
                  <a16:creationId xmlns:a16="http://schemas.microsoft.com/office/drawing/2014/main" id="{A6C29DD0-346B-69DF-B2A9-C187D3139381}"/>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5" name="Group 64">
            <a:extLst>
              <a:ext uri="{FF2B5EF4-FFF2-40B4-BE49-F238E27FC236}">
                <a16:creationId xmlns:a16="http://schemas.microsoft.com/office/drawing/2014/main" id="{F7FB8FCB-D1B5-4557-5A6A-E8502D0473BA}"/>
              </a:ext>
            </a:extLst>
          </p:cNvPr>
          <p:cNvGrpSpPr/>
          <p:nvPr/>
        </p:nvGrpSpPr>
        <p:grpSpPr>
          <a:xfrm>
            <a:off x="9737864" y="5016054"/>
            <a:ext cx="1433267" cy="200630"/>
            <a:chOff x="4160600" y="5431514"/>
            <a:chExt cx="907541" cy="101183"/>
          </a:xfrm>
          <a:solidFill>
            <a:schemeClr val="bg1"/>
          </a:solidFill>
        </p:grpSpPr>
        <p:sp>
          <p:nvSpPr>
            <p:cNvPr id="66" name="Text Box 64">
              <a:extLst>
                <a:ext uri="{FF2B5EF4-FFF2-40B4-BE49-F238E27FC236}">
                  <a16:creationId xmlns:a16="http://schemas.microsoft.com/office/drawing/2014/main" id="{E6B54FBF-41C4-69F8-0B5A-61175DCEF31D}"/>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7" name="Text Box 64">
              <a:extLst>
                <a:ext uri="{FF2B5EF4-FFF2-40B4-BE49-F238E27FC236}">
                  <a16:creationId xmlns:a16="http://schemas.microsoft.com/office/drawing/2014/main" id="{F6235628-F808-3034-F0A4-82917622AB40}"/>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Text Box 64">
              <a:extLst>
                <a:ext uri="{FF2B5EF4-FFF2-40B4-BE49-F238E27FC236}">
                  <a16:creationId xmlns:a16="http://schemas.microsoft.com/office/drawing/2014/main" id="{C99CDFE5-37E9-D1C2-2B06-910DF63E28AB}"/>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9" name="Text Box 32">
            <a:extLst>
              <a:ext uri="{FF2B5EF4-FFF2-40B4-BE49-F238E27FC236}">
                <a16:creationId xmlns:a16="http://schemas.microsoft.com/office/drawing/2014/main" id="{FBF32670-A705-8602-DCDA-B10389061AF3}"/>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Text Box 32">
            <a:extLst>
              <a:ext uri="{FF2B5EF4-FFF2-40B4-BE49-F238E27FC236}">
                <a16:creationId xmlns:a16="http://schemas.microsoft.com/office/drawing/2014/main" id="{B785F04A-1A62-6D74-46ED-9974B9293531}"/>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1" name="Text Box 29">
            <a:extLst>
              <a:ext uri="{FF2B5EF4-FFF2-40B4-BE49-F238E27FC236}">
                <a16:creationId xmlns:a16="http://schemas.microsoft.com/office/drawing/2014/main" id="{0C2A2E92-F25F-A669-A426-C5A9876E34B4}"/>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Text Box 29">
            <a:extLst>
              <a:ext uri="{FF2B5EF4-FFF2-40B4-BE49-F238E27FC236}">
                <a16:creationId xmlns:a16="http://schemas.microsoft.com/office/drawing/2014/main" id="{490928C9-74C3-6EB0-3147-B32C51D95FB2}"/>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3" name="Text Box 29">
            <a:extLst>
              <a:ext uri="{FF2B5EF4-FFF2-40B4-BE49-F238E27FC236}">
                <a16:creationId xmlns:a16="http://schemas.microsoft.com/office/drawing/2014/main" id="{2BCC7478-6864-5DDB-E9E9-9DEA54AC94B6}"/>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5" name="TextBox 74">
            <a:extLst>
              <a:ext uri="{FF2B5EF4-FFF2-40B4-BE49-F238E27FC236}">
                <a16:creationId xmlns:a16="http://schemas.microsoft.com/office/drawing/2014/main" id="{E22AB9F3-B57D-2702-34F0-AA9B87CA9CA2}"/>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56916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1C26B39-1A1A-DAAD-0397-15D699B16831}"/>
              </a:ext>
            </a:extLst>
          </p:cNvPr>
          <p:cNvPicPr>
            <a:picLocks noChangeAspect="1"/>
          </p:cNvPicPr>
          <p:nvPr/>
        </p:nvPicPr>
        <p:blipFill rotWithShape="1">
          <a:blip r:embed="rId3"/>
          <a:srcRect l="5255"/>
          <a:stretch/>
        </p:blipFill>
        <p:spPr>
          <a:xfrm>
            <a:off x="4205273" y="-1"/>
            <a:ext cx="7986727" cy="6638545"/>
          </a:xfrm>
          <a:prstGeom prst="rect">
            <a:avLst/>
          </a:prstGeom>
        </p:spPr>
      </p:pic>
      <p:sp>
        <p:nvSpPr>
          <p:cNvPr id="14" name="Rectangle 13">
            <a:extLst>
              <a:ext uri="{FF2B5EF4-FFF2-40B4-BE49-F238E27FC236}">
                <a16:creationId xmlns:a16="http://schemas.microsoft.com/office/drawing/2014/main" id="{CEF70D5B-24BE-CE42-0EDD-087416861B4F}"/>
              </a:ext>
            </a:extLst>
          </p:cNvPr>
          <p:cNvSpPr/>
          <p:nvPr/>
        </p:nvSpPr>
        <p:spPr>
          <a:xfrm>
            <a:off x="6096000" y="190314"/>
            <a:ext cx="1255775" cy="4876985"/>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F7AE403-AA50-B924-DA60-5CBC31497C95}"/>
              </a:ext>
            </a:extLst>
          </p:cNvPr>
          <p:cNvSpPr/>
          <p:nvPr/>
        </p:nvSpPr>
        <p:spPr>
          <a:xfrm>
            <a:off x="1438198" y="2664820"/>
            <a:ext cx="1977605" cy="2264513"/>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7B23B547-0B0F-8274-3674-D82C54B41023}"/>
              </a:ext>
            </a:extLst>
          </p:cNvPr>
          <p:cNvSpPr/>
          <p:nvPr/>
        </p:nvSpPr>
        <p:spPr>
          <a:xfrm>
            <a:off x="1438193" y="3710315"/>
            <a:ext cx="1977605" cy="2363742"/>
          </a:xfrm>
          <a:prstGeom prst="roundRect">
            <a:avLst/>
          </a:prstGeom>
          <a:solidFill>
            <a:srgbClr val="89C43B">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D1D97ED-347E-0F87-81B3-8F54900B91EF}"/>
              </a:ext>
            </a:extLst>
          </p:cNvPr>
          <p:cNvSpPr txBox="1"/>
          <p:nvPr/>
        </p:nvSpPr>
        <p:spPr>
          <a:xfrm>
            <a:off x="1433092" y="3116849"/>
            <a:ext cx="1977605" cy="312154"/>
          </a:xfrm>
          <a:prstGeom prst="rect">
            <a:avLst/>
          </a:prstGeom>
          <a:noFill/>
        </p:spPr>
        <p:txBody>
          <a:bodyPr wrap="square" rtlCol="0">
            <a:spAutoFit/>
          </a:bodyPr>
          <a:lstStyle/>
          <a:p>
            <a:pPr algn="ctr"/>
            <a:r>
              <a:rPr lang="en-US" dirty="0"/>
              <a:t>Verbal Judgment</a:t>
            </a:r>
            <a:endParaRPr lang="en-US" sz="1200" dirty="0"/>
          </a:p>
        </p:txBody>
      </p:sp>
      <p:sp>
        <p:nvSpPr>
          <p:cNvPr id="19" name="TextBox 18">
            <a:extLst>
              <a:ext uri="{FF2B5EF4-FFF2-40B4-BE49-F238E27FC236}">
                <a16:creationId xmlns:a16="http://schemas.microsoft.com/office/drawing/2014/main" id="{65EB3803-A70F-E1E0-43E4-85D4FF97604C}"/>
              </a:ext>
            </a:extLst>
          </p:cNvPr>
          <p:cNvSpPr txBox="1"/>
          <p:nvPr/>
        </p:nvSpPr>
        <p:spPr>
          <a:xfrm>
            <a:off x="1377696" y="5309876"/>
            <a:ext cx="2151611" cy="312154"/>
          </a:xfrm>
          <a:prstGeom prst="rect">
            <a:avLst/>
          </a:prstGeom>
          <a:noFill/>
        </p:spPr>
        <p:txBody>
          <a:bodyPr wrap="square" rtlCol="0">
            <a:spAutoFit/>
          </a:bodyPr>
          <a:lstStyle/>
          <a:p>
            <a:pPr algn="ctr"/>
            <a:r>
              <a:rPr lang="en-US" dirty="0"/>
              <a:t>Discrimination </a:t>
            </a:r>
            <a:endParaRPr lang="en-US" sz="1200" dirty="0"/>
          </a:p>
        </p:txBody>
      </p:sp>
      <p:sp>
        <p:nvSpPr>
          <p:cNvPr id="20" name="Rounded Rectangle 19">
            <a:extLst>
              <a:ext uri="{FF2B5EF4-FFF2-40B4-BE49-F238E27FC236}">
                <a16:creationId xmlns:a16="http://schemas.microsoft.com/office/drawing/2014/main" id="{B450BC08-BD41-2A2D-FCFD-586E211826C8}"/>
              </a:ext>
            </a:extLst>
          </p:cNvPr>
          <p:cNvSpPr/>
          <p:nvPr/>
        </p:nvSpPr>
        <p:spPr>
          <a:xfrm>
            <a:off x="1443293" y="3886343"/>
            <a:ext cx="1967404" cy="8232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Shared</a:t>
            </a:r>
            <a:endParaRPr lang="en-US" sz="1400" dirty="0">
              <a:solidFill>
                <a:schemeClr val="tx1"/>
              </a:solidFill>
            </a:endParaRPr>
          </a:p>
        </p:txBody>
      </p:sp>
      <p:sp>
        <p:nvSpPr>
          <p:cNvPr id="25" name="Title 1">
            <a:extLst>
              <a:ext uri="{FF2B5EF4-FFF2-40B4-BE49-F238E27FC236}">
                <a16:creationId xmlns:a16="http://schemas.microsoft.com/office/drawing/2014/main" id="{2A53FBB2-6260-38BA-B683-F6C0BB70AEC8}"/>
              </a:ext>
            </a:extLst>
          </p:cNvPr>
          <p:cNvSpPr txBox="1">
            <a:spLocks/>
          </p:cNvSpPr>
          <p:nvPr/>
        </p:nvSpPr>
        <p:spPr>
          <a:xfrm>
            <a:off x="78972" y="72427"/>
            <a:ext cx="4664478" cy="24161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dirty="0"/>
              <a:t>Response time from </a:t>
            </a:r>
            <a:r>
              <a:rPr lang="en-US" sz="3800" b="1" dirty="0">
                <a:solidFill>
                  <a:srgbClr val="89C53B"/>
                </a:solidFill>
              </a:rPr>
              <a:t>discrimination</a:t>
            </a:r>
            <a:r>
              <a:rPr lang="en-US" sz="3800" b="1" dirty="0"/>
              <a:t> reliably predicts </a:t>
            </a:r>
            <a:r>
              <a:rPr lang="en-US" sz="3800" b="1" dirty="0">
                <a:solidFill>
                  <a:srgbClr val="00B4F8"/>
                </a:solidFill>
              </a:rPr>
              <a:t>verbal estimate </a:t>
            </a:r>
            <a:r>
              <a:rPr lang="en-US" sz="3800" b="1" dirty="0"/>
              <a:t>accuracy </a:t>
            </a:r>
          </a:p>
        </p:txBody>
      </p:sp>
      <p:sp>
        <p:nvSpPr>
          <p:cNvPr id="26" name="Rectangle 25">
            <a:extLst>
              <a:ext uri="{FF2B5EF4-FFF2-40B4-BE49-F238E27FC236}">
                <a16:creationId xmlns:a16="http://schemas.microsoft.com/office/drawing/2014/main" id="{280BB17C-B57A-74E7-C2F7-DD88519FAA67}"/>
              </a:ext>
            </a:extLst>
          </p:cNvPr>
          <p:cNvSpPr/>
          <p:nvPr/>
        </p:nvSpPr>
        <p:spPr>
          <a:xfrm>
            <a:off x="7351775" y="167677"/>
            <a:ext cx="3621025" cy="1219387"/>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4B8A566-E36C-63CF-CD64-BE99D2CE14D8}"/>
              </a:ext>
            </a:extLst>
          </p:cNvPr>
          <p:cNvSpPr/>
          <p:nvPr/>
        </p:nvSpPr>
        <p:spPr>
          <a:xfrm>
            <a:off x="7320344" y="1380792"/>
            <a:ext cx="1255775" cy="3663872"/>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07E3BC6-D648-74CA-7886-8A5B75962719}"/>
              </a:ext>
            </a:extLst>
          </p:cNvPr>
          <p:cNvSpPr/>
          <p:nvPr/>
        </p:nvSpPr>
        <p:spPr>
          <a:xfrm>
            <a:off x="8505825" y="2583812"/>
            <a:ext cx="1294638" cy="2377398"/>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CB3B49F-A499-2A9B-FFF0-5AC28FF2D75B}"/>
              </a:ext>
            </a:extLst>
          </p:cNvPr>
          <p:cNvSpPr/>
          <p:nvPr/>
        </p:nvSpPr>
        <p:spPr>
          <a:xfrm>
            <a:off x="9730169" y="1409700"/>
            <a:ext cx="1165262" cy="3551510"/>
          </a:xfrm>
          <a:prstGeom prst="rect">
            <a:avLst/>
          </a:prstGeom>
          <a:solidFill>
            <a:schemeClr val="bg1">
              <a:alpha val="904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F97F835-69C7-3B7F-EE11-6EEB6D8A0333}"/>
              </a:ext>
            </a:extLst>
          </p:cNvPr>
          <p:cNvSpPr/>
          <p:nvPr/>
        </p:nvSpPr>
        <p:spPr>
          <a:xfrm>
            <a:off x="8513258" y="1380791"/>
            <a:ext cx="1255774" cy="1209294"/>
          </a:xfrm>
          <a:prstGeom prst="rect">
            <a:avLst/>
          </a:prstGeom>
          <a:noFill/>
          <a:ln w="57150">
            <a:solidFill>
              <a:srgbClr val="7ECB88"/>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3D67D001-18EF-E6EB-2CE7-BFC09C0F18D2}"/>
              </a:ext>
            </a:extLst>
          </p:cNvPr>
          <p:cNvSpPr txBox="1"/>
          <p:nvPr/>
        </p:nvSpPr>
        <p:spPr>
          <a:xfrm>
            <a:off x="6423580" y="3179422"/>
            <a:ext cx="4164489" cy="646331"/>
          </a:xfrm>
          <a:prstGeom prst="rect">
            <a:avLst/>
          </a:prstGeom>
          <a:solidFill>
            <a:srgbClr val="FFFF00"/>
          </a:solidFill>
          <a:ln>
            <a:solidFill>
              <a:schemeClr val="tx1"/>
            </a:solidFill>
          </a:ln>
        </p:spPr>
        <p:txBody>
          <a:bodyPr wrap="square" rtlCol="0">
            <a:spAutoFit/>
          </a:bodyPr>
          <a:lstStyle/>
          <a:p>
            <a:pPr algn="ctr"/>
            <a:r>
              <a:rPr lang="en-US" i="1" dirty="0"/>
              <a:t>Stimulus driven generalization between task, duration, and outcome measure</a:t>
            </a:r>
          </a:p>
        </p:txBody>
      </p:sp>
      <p:sp>
        <p:nvSpPr>
          <p:cNvPr id="4" name="Text Box 29">
            <a:extLst>
              <a:ext uri="{FF2B5EF4-FFF2-40B4-BE49-F238E27FC236}">
                <a16:creationId xmlns:a16="http://schemas.microsoft.com/office/drawing/2014/main" id="{77121C18-D37E-F6AA-E6ED-99BD70120AAF}"/>
              </a:ext>
            </a:extLst>
          </p:cNvPr>
          <p:cNvSpPr txBox="1"/>
          <p:nvPr/>
        </p:nvSpPr>
        <p:spPr>
          <a:xfrm rot="10800000">
            <a:off x="5464789" y="2593487"/>
            <a:ext cx="428374" cy="1128000"/>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Box 32">
            <a:extLst>
              <a:ext uri="{FF2B5EF4-FFF2-40B4-BE49-F238E27FC236}">
                <a16:creationId xmlns:a16="http://schemas.microsoft.com/office/drawing/2014/main" id="{08D5FE7E-997D-BF84-3E6E-CD5AD45B0A9F}"/>
              </a:ext>
            </a:extLst>
          </p:cNvPr>
          <p:cNvSpPr txBox="1"/>
          <p:nvPr/>
        </p:nvSpPr>
        <p:spPr>
          <a:xfrm rot="10800000">
            <a:off x="5464789" y="3667443"/>
            <a:ext cx="424597"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92">
            <a:extLst>
              <a:ext uri="{FF2B5EF4-FFF2-40B4-BE49-F238E27FC236}">
                <a16:creationId xmlns:a16="http://schemas.microsoft.com/office/drawing/2014/main" id="{334F6E97-BAD5-56EE-8D76-FBB6E243866C}"/>
              </a:ext>
            </a:extLst>
          </p:cNvPr>
          <p:cNvSpPr txBox="1"/>
          <p:nvPr/>
        </p:nvSpPr>
        <p:spPr>
          <a:xfrm rot="10800000">
            <a:off x="5464789" y="1443428"/>
            <a:ext cx="450494" cy="1165313"/>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7" name="Group 6">
            <a:extLst>
              <a:ext uri="{FF2B5EF4-FFF2-40B4-BE49-F238E27FC236}">
                <a16:creationId xmlns:a16="http://schemas.microsoft.com/office/drawing/2014/main" id="{936471D7-8F87-D4A4-6130-C115BBDCC408}"/>
              </a:ext>
            </a:extLst>
          </p:cNvPr>
          <p:cNvGrpSpPr/>
          <p:nvPr/>
        </p:nvGrpSpPr>
        <p:grpSpPr>
          <a:xfrm>
            <a:off x="6132360" y="5046904"/>
            <a:ext cx="1433267" cy="200630"/>
            <a:chOff x="4160600" y="5431513"/>
            <a:chExt cx="907541" cy="101183"/>
          </a:xfrm>
          <a:solidFill>
            <a:schemeClr val="bg1"/>
          </a:solidFill>
        </p:grpSpPr>
        <p:sp>
          <p:nvSpPr>
            <p:cNvPr id="8" name="Text Box 64">
              <a:extLst>
                <a:ext uri="{FF2B5EF4-FFF2-40B4-BE49-F238E27FC236}">
                  <a16:creationId xmlns:a16="http://schemas.microsoft.com/office/drawing/2014/main" id="{C60A3F42-DF07-54AD-7BAF-759E64FED5C6}"/>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4">
              <a:extLst>
                <a:ext uri="{FF2B5EF4-FFF2-40B4-BE49-F238E27FC236}">
                  <a16:creationId xmlns:a16="http://schemas.microsoft.com/office/drawing/2014/main" id="{D745E193-C8E5-52BD-011B-FC57D9FEFDAC}"/>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64">
              <a:extLst>
                <a:ext uri="{FF2B5EF4-FFF2-40B4-BE49-F238E27FC236}">
                  <a16:creationId xmlns:a16="http://schemas.microsoft.com/office/drawing/2014/main" id="{ACAFBE23-3D36-015C-8048-39B21B37F3F3}"/>
                </a:ext>
              </a:extLst>
            </p:cNvPr>
            <p:cNvSpPr txBox="1"/>
            <p:nvPr/>
          </p:nvSpPr>
          <p:spPr>
            <a:xfrm>
              <a:off x="4659466" y="5431513"/>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C39DBEC0-7CF8-A461-332F-F6EB64C039E3}"/>
              </a:ext>
            </a:extLst>
          </p:cNvPr>
          <p:cNvGrpSpPr/>
          <p:nvPr/>
        </p:nvGrpSpPr>
        <p:grpSpPr>
          <a:xfrm>
            <a:off x="5876085" y="238936"/>
            <a:ext cx="179762" cy="1223445"/>
            <a:chOff x="5876085" y="238936"/>
            <a:chExt cx="179762" cy="1223445"/>
          </a:xfrm>
        </p:grpSpPr>
        <p:sp>
          <p:nvSpPr>
            <p:cNvPr id="12" name="Text Box 120">
              <a:extLst>
                <a:ext uri="{FF2B5EF4-FFF2-40B4-BE49-F238E27FC236}">
                  <a16:creationId xmlns:a16="http://schemas.microsoft.com/office/drawing/2014/main" id="{4719EF76-A663-0472-4532-FEAA6862F289}"/>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111">
              <a:extLst>
                <a:ext uri="{FF2B5EF4-FFF2-40B4-BE49-F238E27FC236}">
                  <a16:creationId xmlns:a16="http://schemas.microsoft.com/office/drawing/2014/main" id="{2FB241F6-9537-CCB6-406C-1BE442EECFE8}"/>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111">
              <a:extLst>
                <a:ext uri="{FF2B5EF4-FFF2-40B4-BE49-F238E27FC236}">
                  <a16:creationId xmlns:a16="http://schemas.microsoft.com/office/drawing/2014/main" id="{9FFF0DA0-28E6-ED1A-8AB8-EDCE760ADD94}"/>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3" name="Group 22">
            <a:extLst>
              <a:ext uri="{FF2B5EF4-FFF2-40B4-BE49-F238E27FC236}">
                <a16:creationId xmlns:a16="http://schemas.microsoft.com/office/drawing/2014/main" id="{3588E49E-2512-0C28-E7BC-E87ACFFB9093}"/>
              </a:ext>
            </a:extLst>
          </p:cNvPr>
          <p:cNvGrpSpPr/>
          <p:nvPr/>
        </p:nvGrpSpPr>
        <p:grpSpPr>
          <a:xfrm>
            <a:off x="5878650" y="1434725"/>
            <a:ext cx="179762" cy="1223445"/>
            <a:chOff x="5876085" y="238936"/>
            <a:chExt cx="179762" cy="1223445"/>
          </a:xfrm>
        </p:grpSpPr>
        <p:sp>
          <p:nvSpPr>
            <p:cNvPr id="24" name="Text Box 120">
              <a:extLst>
                <a:ext uri="{FF2B5EF4-FFF2-40B4-BE49-F238E27FC236}">
                  <a16:creationId xmlns:a16="http://schemas.microsoft.com/office/drawing/2014/main" id="{25B29605-948E-1EEF-5D43-DE7E78324D2D}"/>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111">
              <a:extLst>
                <a:ext uri="{FF2B5EF4-FFF2-40B4-BE49-F238E27FC236}">
                  <a16:creationId xmlns:a16="http://schemas.microsoft.com/office/drawing/2014/main" id="{08394F65-1492-E675-E12D-99C768DC11D0}"/>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111">
              <a:extLst>
                <a:ext uri="{FF2B5EF4-FFF2-40B4-BE49-F238E27FC236}">
                  <a16:creationId xmlns:a16="http://schemas.microsoft.com/office/drawing/2014/main" id="{84D722EF-E35A-6776-0474-614FB54499FC}"/>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3" name="Group 32">
            <a:extLst>
              <a:ext uri="{FF2B5EF4-FFF2-40B4-BE49-F238E27FC236}">
                <a16:creationId xmlns:a16="http://schemas.microsoft.com/office/drawing/2014/main" id="{B0D3061B-D5F0-AE2A-8239-4DAED32AD4CB}"/>
              </a:ext>
            </a:extLst>
          </p:cNvPr>
          <p:cNvGrpSpPr/>
          <p:nvPr/>
        </p:nvGrpSpPr>
        <p:grpSpPr>
          <a:xfrm>
            <a:off x="5889386" y="2604967"/>
            <a:ext cx="179762" cy="1223445"/>
            <a:chOff x="5876085" y="238936"/>
            <a:chExt cx="179762" cy="1223445"/>
          </a:xfrm>
        </p:grpSpPr>
        <p:sp>
          <p:nvSpPr>
            <p:cNvPr id="34" name="Text Box 120">
              <a:extLst>
                <a:ext uri="{FF2B5EF4-FFF2-40B4-BE49-F238E27FC236}">
                  <a16:creationId xmlns:a16="http://schemas.microsoft.com/office/drawing/2014/main" id="{24536798-912D-B8EF-A6E1-E36171969C31}"/>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111">
              <a:extLst>
                <a:ext uri="{FF2B5EF4-FFF2-40B4-BE49-F238E27FC236}">
                  <a16:creationId xmlns:a16="http://schemas.microsoft.com/office/drawing/2014/main" id="{07E7BF4C-AD8E-91C6-6691-797DA037D854}"/>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6" name="Text Box 111">
              <a:extLst>
                <a:ext uri="{FF2B5EF4-FFF2-40B4-BE49-F238E27FC236}">
                  <a16:creationId xmlns:a16="http://schemas.microsoft.com/office/drawing/2014/main" id="{ABB23157-26AA-C2BB-FEF1-AE056E9EF5CA}"/>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6C1F9F16-C100-A13A-60E1-EA04D4A4B667}"/>
              </a:ext>
            </a:extLst>
          </p:cNvPr>
          <p:cNvGrpSpPr/>
          <p:nvPr/>
        </p:nvGrpSpPr>
        <p:grpSpPr>
          <a:xfrm>
            <a:off x="5893395" y="3805491"/>
            <a:ext cx="179762" cy="1223445"/>
            <a:chOff x="5876085" y="238936"/>
            <a:chExt cx="179762" cy="1223445"/>
          </a:xfrm>
        </p:grpSpPr>
        <p:sp>
          <p:nvSpPr>
            <p:cNvPr id="38" name="Text Box 120">
              <a:extLst>
                <a:ext uri="{FF2B5EF4-FFF2-40B4-BE49-F238E27FC236}">
                  <a16:creationId xmlns:a16="http://schemas.microsoft.com/office/drawing/2014/main" id="{249C3EA4-C458-9F3E-A791-1C6C29BF7A6B}"/>
                </a:ext>
              </a:extLst>
            </p:cNvPr>
            <p:cNvSpPr txBox="1"/>
            <p:nvPr/>
          </p:nvSpPr>
          <p:spPr>
            <a:xfrm rot="16200000">
              <a:off x="5733678" y="1140212"/>
              <a:ext cx="469707" cy="174631"/>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Text Box 111">
              <a:extLst>
                <a:ext uri="{FF2B5EF4-FFF2-40B4-BE49-F238E27FC236}">
                  <a16:creationId xmlns:a16="http://schemas.microsoft.com/office/drawing/2014/main" id="{110DA32F-5FFF-E4CF-F242-0C396212989B}"/>
                </a:ext>
              </a:extLst>
            </p:cNvPr>
            <p:cNvSpPr txBox="1"/>
            <p:nvPr/>
          </p:nvSpPr>
          <p:spPr>
            <a:xfrm rot="16200000">
              <a:off x="5753639" y="361382"/>
              <a:ext cx="413427" cy="168536"/>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111">
              <a:extLst>
                <a:ext uri="{FF2B5EF4-FFF2-40B4-BE49-F238E27FC236}">
                  <a16:creationId xmlns:a16="http://schemas.microsoft.com/office/drawing/2014/main" id="{D1D99EAA-B5E5-6670-B540-96EF4F6A7449}"/>
                </a:ext>
              </a:extLst>
            </p:cNvPr>
            <p:cNvSpPr txBox="1"/>
            <p:nvPr/>
          </p:nvSpPr>
          <p:spPr>
            <a:xfrm rot="16200000">
              <a:off x="5759677" y="718506"/>
              <a:ext cx="417710" cy="168533"/>
            </a:xfrm>
            <a:prstGeom prst="rect">
              <a:avLst/>
            </a:prstGeom>
            <a:solidFill>
              <a:schemeClr val="bg1"/>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1" name="Group 40">
            <a:extLst>
              <a:ext uri="{FF2B5EF4-FFF2-40B4-BE49-F238E27FC236}">
                <a16:creationId xmlns:a16="http://schemas.microsoft.com/office/drawing/2014/main" id="{0B9FEF74-C45C-8B34-93DE-AA94D086AF3C}"/>
              </a:ext>
            </a:extLst>
          </p:cNvPr>
          <p:cNvGrpSpPr/>
          <p:nvPr/>
        </p:nvGrpSpPr>
        <p:grpSpPr>
          <a:xfrm>
            <a:off x="7324672" y="5043169"/>
            <a:ext cx="1433267" cy="200630"/>
            <a:chOff x="4160600" y="5431514"/>
            <a:chExt cx="907541" cy="101183"/>
          </a:xfrm>
          <a:solidFill>
            <a:schemeClr val="bg1"/>
          </a:solidFill>
        </p:grpSpPr>
        <p:sp>
          <p:nvSpPr>
            <p:cNvPr id="42" name="Text Box 64">
              <a:extLst>
                <a:ext uri="{FF2B5EF4-FFF2-40B4-BE49-F238E27FC236}">
                  <a16:creationId xmlns:a16="http://schemas.microsoft.com/office/drawing/2014/main" id="{159E1A73-9D29-C1D6-D329-1A0706518DF5}"/>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 name="Text Box 64">
              <a:extLst>
                <a:ext uri="{FF2B5EF4-FFF2-40B4-BE49-F238E27FC236}">
                  <a16:creationId xmlns:a16="http://schemas.microsoft.com/office/drawing/2014/main" id="{10D1CCC1-0BD1-8A2E-C3CA-E8995CD2E003}"/>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Text Box 64">
              <a:extLst>
                <a:ext uri="{FF2B5EF4-FFF2-40B4-BE49-F238E27FC236}">
                  <a16:creationId xmlns:a16="http://schemas.microsoft.com/office/drawing/2014/main" id="{6745400E-BFD0-5C6D-6C27-C6B20E1E2E4C}"/>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5" name="Group 44">
            <a:extLst>
              <a:ext uri="{FF2B5EF4-FFF2-40B4-BE49-F238E27FC236}">
                <a16:creationId xmlns:a16="http://schemas.microsoft.com/office/drawing/2014/main" id="{493EBBF4-B93F-FC34-5867-0BBD7BBD0DFC}"/>
              </a:ext>
            </a:extLst>
          </p:cNvPr>
          <p:cNvGrpSpPr/>
          <p:nvPr/>
        </p:nvGrpSpPr>
        <p:grpSpPr>
          <a:xfrm>
            <a:off x="8547141" y="5027643"/>
            <a:ext cx="1433267" cy="200630"/>
            <a:chOff x="4160600" y="5431514"/>
            <a:chExt cx="907541" cy="101183"/>
          </a:xfrm>
          <a:solidFill>
            <a:schemeClr val="bg1"/>
          </a:solidFill>
        </p:grpSpPr>
        <p:sp>
          <p:nvSpPr>
            <p:cNvPr id="46" name="Text Box 64">
              <a:extLst>
                <a:ext uri="{FF2B5EF4-FFF2-40B4-BE49-F238E27FC236}">
                  <a16:creationId xmlns:a16="http://schemas.microsoft.com/office/drawing/2014/main" id="{ED8B1BAA-EF01-1284-7DCE-A097F281A154}"/>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64">
              <a:extLst>
                <a:ext uri="{FF2B5EF4-FFF2-40B4-BE49-F238E27FC236}">
                  <a16:creationId xmlns:a16="http://schemas.microsoft.com/office/drawing/2014/main" id="{F60B08C2-C1BF-4F7E-A66F-D89C5099CA4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Text Box 64">
              <a:extLst>
                <a:ext uri="{FF2B5EF4-FFF2-40B4-BE49-F238E27FC236}">
                  <a16:creationId xmlns:a16="http://schemas.microsoft.com/office/drawing/2014/main" id="{2E7DE518-65F9-9D42-5890-82626086A203}"/>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9" name="Group 48">
            <a:extLst>
              <a:ext uri="{FF2B5EF4-FFF2-40B4-BE49-F238E27FC236}">
                <a16:creationId xmlns:a16="http://schemas.microsoft.com/office/drawing/2014/main" id="{0239F0F7-BBA1-AD90-9D69-A889B098F262}"/>
              </a:ext>
            </a:extLst>
          </p:cNvPr>
          <p:cNvGrpSpPr/>
          <p:nvPr/>
        </p:nvGrpSpPr>
        <p:grpSpPr>
          <a:xfrm>
            <a:off x="9737864" y="5016054"/>
            <a:ext cx="1433267" cy="200630"/>
            <a:chOff x="4160600" y="5431514"/>
            <a:chExt cx="907541" cy="101183"/>
          </a:xfrm>
          <a:solidFill>
            <a:schemeClr val="bg1"/>
          </a:solidFill>
        </p:grpSpPr>
        <p:sp>
          <p:nvSpPr>
            <p:cNvPr id="50" name="Text Box 64">
              <a:extLst>
                <a:ext uri="{FF2B5EF4-FFF2-40B4-BE49-F238E27FC236}">
                  <a16:creationId xmlns:a16="http://schemas.microsoft.com/office/drawing/2014/main" id="{912FAB18-30F7-4A9A-93C2-7EF33B3A294E}"/>
                </a:ext>
              </a:extLst>
            </p:cNvPr>
            <p:cNvSpPr txBox="1"/>
            <p:nvPr/>
          </p:nvSpPr>
          <p:spPr>
            <a:xfrm>
              <a:off x="4160600" y="5432531"/>
              <a:ext cx="372416" cy="89309"/>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Text Box 64">
              <a:extLst>
                <a:ext uri="{FF2B5EF4-FFF2-40B4-BE49-F238E27FC236}">
                  <a16:creationId xmlns:a16="http://schemas.microsoft.com/office/drawing/2014/main" id="{29BF2A92-EFB6-3227-1193-A390E96D6A56}"/>
                </a:ext>
              </a:extLst>
            </p:cNvPr>
            <p:cNvSpPr txBox="1"/>
            <p:nvPr/>
          </p:nvSpPr>
          <p:spPr>
            <a:xfrm>
              <a:off x="4428163" y="5432347"/>
              <a:ext cx="372416" cy="8949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Text Box 64">
              <a:extLst>
                <a:ext uri="{FF2B5EF4-FFF2-40B4-BE49-F238E27FC236}">
                  <a16:creationId xmlns:a16="http://schemas.microsoft.com/office/drawing/2014/main" id="{0B4C241B-7FBF-11D6-8C73-1055CCA281D6}"/>
                </a:ext>
              </a:extLst>
            </p:cNvPr>
            <p:cNvSpPr txBox="1"/>
            <p:nvPr/>
          </p:nvSpPr>
          <p:spPr>
            <a:xfrm>
              <a:off x="4659466" y="5431514"/>
              <a:ext cx="408675" cy="101183"/>
            </a:xfrm>
            <a:prstGeom prst="rect">
              <a:avLst/>
            </a:prstGeom>
            <a:grp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5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53" name="Text Box 32">
            <a:extLst>
              <a:ext uri="{FF2B5EF4-FFF2-40B4-BE49-F238E27FC236}">
                <a16:creationId xmlns:a16="http://schemas.microsoft.com/office/drawing/2014/main" id="{4D64033E-3AA4-86E2-F1AD-333BB7628456}"/>
              </a:ext>
            </a:extLst>
          </p:cNvPr>
          <p:cNvSpPr txBox="1"/>
          <p:nvPr/>
        </p:nvSpPr>
        <p:spPr>
          <a:xfrm rot="16200000">
            <a:off x="7741704" y="4806053"/>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32">
            <a:extLst>
              <a:ext uri="{FF2B5EF4-FFF2-40B4-BE49-F238E27FC236}">
                <a16:creationId xmlns:a16="http://schemas.microsoft.com/office/drawing/2014/main" id="{D85EB680-0734-A265-F7A1-77C3358EE5EA}"/>
              </a:ext>
            </a:extLst>
          </p:cNvPr>
          <p:cNvSpPr txBox="1"/>
          <p:nvPr/>
        </p:nvSpPr>
        <p:spPr>
          <a:xfrm rot="16200000">
            <a:off x="10226244" y="4779210"/>
            <a:ext cx="289579" cy="1251638"/>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29">
            <a:extLst>
              <a:ext uri="{FF2B5EF4-FFF2-40B4-BE49-F238E27FC236}">
                <a16:creationId xmlns:a16="http://schemas.microsoft.com/office/drawing/2014/main" id="{85440299-FCCF-27A2-18C3-037A409585AD}"/>
              </a:ext>
            </a:extLst>
          </p:cNvPr>
          <p:cNvSpPr txBox="1"/>
          <p:nvPr/>
        </p:nvSpPr>
        <p:spPr>
          <a:xfrm rot="16200000">
            <a:off x="6635723" y="4905908"/>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6" name="Text Box 29">
            <a:extLst>
              <a:ext uri="{FF2B5EF4-FFF2-40B4-BE49-F238E27FC236}">
                <a16:creationId xmlns:a16="http://schemas.microsoft.com/office/drawing/2014/main" id="{4F1CC38F-8B9A-B57A-CD2D-FC0B9475154E}"/>
              </a:ext>
            </a:extLst>
          </p:cNvPr>
          <p:cNvSpPr txBox="1"/>
          <p:nvPr/>
        </p:nvSpPr>
        <p:spPr>
          <a:xfrm rot="16200000">
            <a:off x="9056776" y="4879774"/>
            <a:ext cx="263004" cy="1043387"/>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 Box 29">
            <a:extLst>
              <a:ext uri="{FF2B5EF4-FFF2-40B4-BE49-F238E27FC236}">
                <a16:creationId xmlns:a16="http://schemas.microsoft.com/office/drawing/2014/main" id="{5E5E0602-AFCB-60C0-FA00-393172CB22D7}"/>
              </a:ext>
            </a:extLst>
          </p:cNvPr>
          <p:cNvSpPr txBox="1"/>
          <p:nvPr/>
        </p:nvSpPr>
        <p:spPr>
          <a:xfrm rot="10800000">
            <a:off x="5466930" y="425451"/>
            <a:ext cx="428374" cy="1020425"/>
          </a:xfrm>
          <a:prstGeom prst="rect">
            <a:avLst/>
          </a:prstGeom>
          <a:solidFill>
            <a:schemeClr val="bg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Box 58">
            <a:extLst>
              <a:ext uri="{FF2B5EF4-FFF2-40B4-BE49-F238E27FC236}">
                <a16:creationId xmlns:a16="http://schemas.microsoft.com/office/drawing/2014/main" id="{61E67A66-A168-9912-1CAD-EDD02981778E}"/>
              </a:ext>
            </a:extLst>
          </p:cNvPr>
          <p:cNvSpPr txBox="1"/>
          <p:nvPr/>
        </p:nvSpPr>
        <p:spPr>
          <a:xfrm>
            <a:off x="5154950" y="5022155"/>
            <a:ext cx="1056254" cy="276999"/>
          </a:xfrm>
          <a:prstGeom prst="rect">
            <a:avLst/>
          </a:prstGeom>
          <a:solidFill>
            <a:schemeClr val="bg1"/>
          </a:solidFill>
        </p:spPr>
        <p:txBody>
          <a:bodyPr wrap="square" rtlCol="0">
            <a:spAutoFit/>
          </a:bodyPr>
          <a:lstStyle/>
          <a:p>
            <a:r>
              <a:rPr lang="en-US" sz="1200" b="1" dirty="0"/>
              <a:t>Duration (ms)</a:t>
            </a:r>
          </a:p>
        </p:txBody>
      </p:sp>
    </p:spTree>
    <p:extLst>
      <p:ext uri="{BB962C8B-B14F-4D97-AF65-F5344CB8AC3E}">
        <p14:creationId xmlns:p14="http://schemas.microsoft.com/office/powerpoint/2010/main" val="25959113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192000" cy="1078424"/>
          </a:xfrm>
        </p:spPr>
        <p:txBody>
          <a:bodyPr>
            <a:normAutofit/>
          </a:bodyPr>
          <a:lstStyle/>
          <a:p>
            <a:pPr algn="ctr"/>
            <a:r>
              <a:rPr lang="en-US" b="1" dirty="0"/>
              <a:t>What is the relative utility of depth cues?</a:t>
            </a:r>
          </a:p>
        </p:txBody>
      </p:sp>
      <p:sp>
        <p:nvSpPr>
          <p:cNvPr id="3" name="Rounded Rectangle 2">
            <a:extLst>
              <a:ext uri="{FF2B5EF4-FFF2-40B4-BE49-F238E27FC236}">
                <a16:creationId xmlns:a16="http://schemas.microsoft.com/office/drawing/2014/main" id="{C7FF0827-6381-97A2-BC7E-016109FC674F}"/>
              </a:ext>
            </a:extLst>
          </p:cNvPr>
          <p:cNvSpPr/>
          <p:nvPr/>
        </p:nvSpPr>
        <p:spPr>
          <a:xfrm>
            <a:off x="5481987" y="2700498"/>
            <a:ext cx="2539615" cy="982759"/>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732056E6-E6A3-7706-CD2E-ED8AB722C303}"/>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1FE23-B8A5-89B9-AB2B-7AB938F65858}"/>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ight Bracket 6">
            <a:extLst>
              <a:ext uri="{FF2B5EF4-FFF2-40B4-BE49-F238E27FC236}">
                <a16:creationId xmlns:a16="http://schemas.microsoft.com/office/drawing/2014/main" id="{8E4D5B87-D9D2-F218-EBBF-17B4E00A9612}"/>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0F99A39-14BF-7CFC-6A83-E8BDF66EDBEF}"/>
              </a:ext>
            </a:extLst>
          </p:cNvPr>
          <p:cNvSpPr/>
          <p:nvPr/>
        </p:nvSpPr>
        <p:spPr>
          <a:xfrm>
            <a:off x="552893" y="2359992"/>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9" name="Rounded Rectangle 8">
            <a:extLst>
              <a:ext uri="{FF2B5EF4-FFF2-40B4-BE49-F238E27FC236}">
                <a16:creationId xmlns:a16="http://schemas.microsoft.com/office/drawing/2014/main" id="{3671E42D-32B0-1C48-DA6E-3195787D7772}"/>
              </a:ext>
            </a:extLst>
          </p:cNvPr>
          <p:cNvSpPr/>
          <p:nvPr/>
        </p:nvSpPr>
        <p:spPr>
          <a:xfrm>
            <a:off x="560612" y="3323533"/>
            <a:ext cx="3415619" cy="719448"/>
          </a:xfrm>
          <a:prstGeom prst="roundRect">
            <a:avLst/>
          </a:prstGeom>
          <a:solidFill>
            <a:srgbClr val="E3F0D9"/>
          </a:solidFill>
          <a:ln w="127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10" name="TextBox 9">
            <a:extLst>
              <a:ext uri="{FF2B5EF4-FFF2-40B4-BE49-F238E27FC236}">
                <a16:creationId xmlns:a16="http://schemas.microsoft.com/office/drawing/2014/main" id="{ABB6718B-8813-54AF-3BD4-62C6E8339B6A}"/>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13" name="Rounded Rectangle 12">
            <a:extLst>
              <a:ext uri="{FF2B5EF4-FFF2-40B4-BE49-F238E27FC236}">
                <a16:creationId xmlns:a16="http://schemas.microsoft.com/office/drawing/2014/main" id="{363E5B8C-150B-62FB-57D4-E53C8450465C}"/>
              </a:ext>
            </a:extLst>
          </p:cNvPr>
          <p:cNvSpPr/>
          <p:nvPr/>
        </p:nvSpPr>
        <p:spPr>
          <a:xfrm>
            <a:off x="9172444" y="2832152"/>
            <a:ext cx="1827493" cy="719449"/>
          </a:xfrm>
          <a:prstGeom prst="roundRect">
            <a:avLst/>
          </a:prstGeom>
          <a:solidFill>
            <a:srgbClr val="C5E0B4"/>
          </a:solidFill>
          <a:ln w="3810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spTree>
    <p:extLst>
      <p:ext uri="{BB962C8B-B14F-4D97-AF65-F5344CB8AC3E}">
        <p14:creationId xmlns:p14="http://schemas.microsoft.com/office/powerpoint/2010/main" val="229754552"/>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65669"/>
            <a:ext cx="4345845" cy="55028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707886"/>
          </a:xfrm>
          <a:prstGeom prst="rect">
            <a:avLst/>
          </a:prstGeom>
          <a:noFill/>
        </p:spPr>
        <p:txBody>
          <a:bodyPr wrap="square" rtlCol="0">
            <a:spAutoFit/>
          </a:bodyPr>
          <a:lstStyle/>
          <a:p>
            <a:pPr algn="ctr"/>
            <a:r>
              <a:rPr lang="en-US" sz="40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82545"/>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194289"/>
            <a:ext cx="3793946" cy="2754509"/>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189842"/>
            <a:ext cx="3793946" cy="2754509"/>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94314" y="1348429"/>
            <a:ext cx="31562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174054" cy="8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148890" y="32514"/>
            <a:ext cx="10515600" cy="1325563"/>
          </a:xfrm>
        </p:spPr>
        <p:txBody>
          <a:bodyPr>
            <a:normAutofit/>
          </a:bodyPr>
          <a:lstStyle/>
          <a:p>
            <a:r>
              <a:rPr lang="en-US" sz="4800" b="1"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27572" y="691882"/>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rotWithShape="1">
          <a:blip r:embed="rId4"/>
          <a:srcRect t="1" b="2352"/>
          <a:stretch/>
        </p:blipFill>
        <p:spPr>
          <a:xfrm>
            <a:off x="185165" y="2324099"/>
            <a:ext cx="4191000" cy="2157846"/>
          </a:xfrm>
          <a:prstGeom prst="rect">
            <a:avLst/>
          </a:prstGeom>
        </p:spPr>
      </p:pic>
    </p:spTree>
    <p:extLst>
      <p:ext uri="{BB962C8B-B14F-4D97-AF65-F5344CB8AC3E}">
        <p14:creationId xmlns:p14="http://schemas.microsoft.com/office/powerpoint/2010/main" val="137438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2F56A0-4EA6-6CAE-7111-35D49C42066B}"/>
              </a:ext>
            </a:extLst>
          </p:cNvPr>
          <p:cNvSpPr>
            <a:spLocks noGrp="1"/>
          </p:cNvSpPr>
          <p:nvPr>
            <p:ph type="title"/>
          </p:nvPr>
        </p:nvSpPr>
        <p:spPr>
          <a:xfrm>
            <a:off x="6414736" y="-155490"/>
            <a:ext cx="4997334" cy="1883601"/>
          </a:xfrm>
        </p:spPr>
        <p:txBody>
          <a:bodyPr>
            <a:normAutofit/>
          </a:bodyPr>
          <a:lstStyle/>
          <a:p>
            <a:r>
              <a:rPr lang="en-US" sz="2800" dirty="0"/>
              <a:t>How far away is the hill behind the astronaut?</a:t>
            </a:r>
          </a:p>
        </p:txBody>
      </p:sp>
      <p:pic>
        <p:nvPicPr>
          <p:cNvPr id="4" name="Picture 2" descr="Surreal Optical Illusion Paintings Fuse Two Magical Scenes into One |  Optical illusion paintings, Illusion paintings, Optical illusions art">
            <a:extLst>
              <a:ext uri="{FF2B5EF4-FFF2-40B4-BE49-F238E27FC236}">
                <a16:creationId xmlns:a16="http://schemas.microsoft.com/office/drawing/2014/main" id="{5B89192F-B741-80B1-CC17-406DEA1D76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703" r="1" b="9094"/>
          <a:stretch/>
        </p:blipFill>
        <p:spPr bwMode="auto">
          <a:xfrm>
            <a:off x="1075765" y="1386937"/>
            <a:ext cx="4141694" cy="5071444"/>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4">
            <a:extLst>
              <a:ext uri="{FF2B5EF4-FFF2-40B4-BE49-F238E27FC236}">
                <a16:creationId xmlns:a16="http://schemas.microsoft.com/office/drawing/2014/main" id="{D4B22152-8073-FD75-6C7F-2A755FFF2776}"/>
              </a:ext>
            </a:extLst>
          </p:cNvPr>
          <p:cNvPicPr>
            <a:picLocks noGrp="1" noChangeAspect="1"/>
          </p:cNvPicPr>
          <p:nvPr>
            <p:ph idx="1"/>
          </p:nvPr>
        </p:nvPicPr>
        <p:blipFill>
          <a:blip r:embed="rId4"/>
          <a:stretch>
            <a:fillRect/>
          </a:stretch>
        </p:blipFill>
        <p:spPr>
          <a:xfrm>
            <a:off x="6414736" y="1386936"/>
            <a:ext cx="4997334" cy="5066741"/>
          </a:xfrm>
        </p:spPr>
      </p:pic>
      <p:sp>
        <p:nvSpPr>
          <p:cNvPr id="8" name="Title 1">
            <a:extLst>
              <a:ext uri="{FF2B5EF4-FFF2-40B4-BE49-F238E27FC236}">
                <a16:creationId xmlns:a16="http://schemas.microsoft.com/office/drawing/2014/main" id="{0DA6E156-A34A-4CBD-1CA1-7462F15111B8}"/>
              </a:ext>
            </a:extLst>
          </p:cNvPr>
          <p:cNvSpPr txBox="1">
            <a:spLocks/>
          </p:cNvSpPr>
          <p:nvPr/>
        </p:nvSpPr>
        <p:spPr>
          <a:xfrm>
            <a:off x="1075765" y="-155490"/>
            <a:ext cx="4701500" cy="18836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How far away is the house at the end of the road?</a:t>
            </a:r>
          </a:p>
        </p:txBody>
      </p:sp>
    </p:spTree>
    <p:extLst>
      <p:ext uri="{BB962C8B-B14F-4D97-AF65-F5344CB8AC3E}">
        <p14:creationId xmlns:p14="http://schemas.microsoft.com/office/powerpoint/2010/main" val="2072248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pic>
        <p:nvPicPr>
          <p:cNvPr id="3" name="Picture 2">
            <a:extLst>
              <a:ext uri="{FF2B5EF4-FFF2-40B4-BE49-F238E27FC236}">
                <a16:creationId xmlns:a16="http://schemas.microsoft.com/office/drawing/2014/main" id="{F011BF78-99C3-BA46-5748-DBC6EB9D8ED1}"/>
              </a:ext>
            </a:extLst>
          </p:cNvPr>
          <p:cNvPicPr>
            <a:picLocks noChangeAspect="1"/>
          </p:cNvPicPr>
          <p:nvPr/>
        </p:nvPicPr>
        <p:blipFill>
          <a:blip r:embed="rId3"/>
          <a:stretch>
            <a:fillRect/>
          </a:stretch>
        </p:blipFill>
        <p:spPr>
          <a:xfrm>
            <a:off x="299994" y="2148617"/>
            <a:ext cx="3473185" cy="3133069"/>
          </a:xfrm>
          <a:prstGeom prst="rect">
            <a:avLst/>
          </a:prstGeom>
        </p:spPr>
      </p:pic>
      <p:sp>
        <p:nvSpPr>
          <p:cNvPr id="4" name="TextBox 3">
            <a:extLst>
              <a:ext uri="{FF2B5EF4-FFF2-40B4-BE49-F238E27FC236}">
                <a16:creationId xmlns:a16="http://schemas.microsoft.com/office/drawing/2014/main" id="{6C24F3AD-1084-2FBB-E23B-89977B16B005}"/>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5" name="Rounded Rectangle 4">
            <a:extLst>
              <a:ext uri="{FF2B5EF4-FFF2-40B4-BE49-F238E27FC236}">
                <a16:creationId xmlns:a16="http://schemas.microsoft.com/office/drawing/2014/main" id="{31DBCABB-9312-F177-0AB0-C5EE4EFE3BB9}"/>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6" name="Right Bracket 5">
            <a:extLst>
              <a:ext uri="{FF2B5EF4-FFF2-40B4-BE49-F238E27FC236}">
                <a16:creationId xmlns:a16="http://schemas.microsoft.com/office/drawing/2014/main" id="{22BD37AC-432A-5C87-F9ED-3AE1BBCDFB70}"/>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7" name="Rounded Rectangle 6">
            <a:extLst>
              <a:ext uri="{FF2B5EF4-FFF2-40B4-BE49-F238E27FC236}">
                <a16:creationId xmlns:a16="http://schemas.microsoft.com/office/drawing/2014/main" id="{B6059529-EEA6-739B-528E-48BFADCDA6F7}"/>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8" name="Rounded Rectangle 7">
            <a:extLst>
              <a:ext uri="{FF2B5EF4-FFF2-40B4-BE49-F238E27FC236}">
                <a16:creationId xmlns:a16="http://schemas.microsoft.com/office/drawing/2014/main" id="{F644DC6D-AAAC-CDBB-9DF7-727E8B2E19FB}"/>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9" name="Straight Arrow Connector 8">
            <a:extLst>
              <a:ext uri="{FF2B5EF4-FFF2-40B4-BE49-F238E27FC236}">
                <a16:creationId xmlns:a16="http://schemas.microsoft.com/office/drawing/2014/main" id="{6348FC2F-4C3E-C87B-460E-961D12B2D43A}"/>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027143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3" name="TextBox 2">
            <a:extLst>
              <a:ext uri="{FF2B5EF4-FFF2-40B4-BE49-F238E27FC236}">
                <a16:creationId xmlns:a16="http://schemas.microsoft.com/office/drawing/2014/main" id="{05BA150D-8797-6B31-137E-4C5F734747F4}"/>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4" name="Picture 3">
            <a:extLst>
              <a:ext uri="{FF2B5EF4-FFF2-40B4-BE49-F238E27FC236}">
                <a16:creationId xmlns:a16="http://schemas.microsoft.com/office/drawing/2014/main" id="{476E4A59-C8E3-FCDA-A6EC-F7335A5BC942}"/>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5" name="Picture 4">
            <a:extLst>
              <a:ext uri="{FF2B5EF4-FFF2-40B4-BE49-F238E27FC236}">
                <a16:creationId xmlns:a16="http://schemas.microsoft.com/office/drawing/2014/main" id="{D0145128-E461-4DA6-11C7-AAC5203A1302}"/>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7" name="TextBox 6">
            <a:extLst>
              <a:ext uri="{FF2B5EF4-FFF2-40B4-BE49-F238E27FC236}">
                <a16:creationId xmlns:a16="http://schemas.microsoft.com/office/drawing/2014/main" id="{3A4720D7-0D62-9985-CB8B-0A2DA1E7D442}"/>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8" name="TextBox 7">
            <a:extLst>
              <a:ext uri="{FF2B5EF4-FFF2-40B4-BE49-F238E27FC236}">
                <a16:creationId xmlns:a16="http://schemas.microsoft.com/office/drawing/2014/main" id="{B73163EF-69F6-EA2E-403B-2439CE2A1F7F}"/>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9" name="TextBox 8">
            <a:extLst>
              <a:ext uri="{FF2B5EF4-FFF2-40B4-BE49-F238E27FC236}">
                <a16:creationId xmlns:a16="http://schemas.microsoft.com/office/drawing/2014/main" id="{37D0BA8B-1BA4-3C61-FD57-C8C92EBFB047}"/>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10" name="Rounded Rectangle 9">
            <a:extLst>
              <a:ext uri="{FF2B5EF4-FFF2-40B4-BE49-F238E27FC236}">
                <a16:creationId xmlns:a16="http://schemas.microsoft.com/office/drawing/2014/main" id="{0B32A1E0-BB9A-A93F-EFE9-A717EE0F3231}"/>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2" name="Right Bracket 11">
            <a:extLst>
              <a:ext uri="{FF2B5EF4-FFF2-40B4-BE49-F238E27FC236}">
                <a16:creationId xmlns:a16="http://schemas.microsoft.com/office/drawing/2014/main" id="{3BA855C8-BA07-2D56-AC7E-CD102628F428}"/>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13" name="Rounded Rectangle 12">
            <a:extLst>
              <a:ext uri="{FF2B5EF4-FFF2-40B4-BE49-F238E27FC236}">
                <a16:creationId xmlns:a16="http://schemas.microsoft.com/office/drawing/2014/main" id="{4ED98438-C161-495E-F36D-E6A37D81CBE5}"/>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15" name="Rounded Rectangle 14">
            <a:extLst>
              <a:ext uri="{FF2B5EF4-FFF2-40B4-BE49-F238E27FC236}">
                <a16:creationId xmlns:a16="http://schemas.microsoft.com/office/drawing/2014/main" id="{33418302-D073-9562-C2B6-D001A789B506}"/>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18" name="Straight Arrow Connector 17">
            <a:extLst>
              <a:ext uri="{FF2B5EF4-FFF2-40B4-BE49-F238E27FC236}">
                <a16:creationId xmlns:a16="http://schemas.microsoft.com/office/drawing/2014/main" id="{3560494F-1048-2439-4D87-F9B180030F3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AC60EBFD-7254-1243-A27A-FA42B486C5F1}"/>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0" name="Rounded Rectangle 19">
            <a:extLst>
              <a:ext uri="{FF2B5EF4-FFF2-40B4-BE49-F238E27FC236}">
                <a16:creationId xmlns:a16="http://schemas.microsoft.com/office/drawing/2014/main" id="{6BD74459-16F7-5430-D1DE-56889F25ACF6}"/>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43356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7632"/>
            <a:ext cx="12383386" cy="1078424"/>
          </a:xfrm>
        </p:spPr>
        <p:txBody>
          <a:bodyPr>
            <a:noAutofit/>
          </a:bodyPr>
          <a:lstStyle/>
          <a:p>
            <a:pPr algn="ctr"/>
            <a:r>
              <a:rPr lang="en-US" sz="4200" b="1" dirty="0"/>
              <a:t>Can people reliably judge distance in pictured scenes?</a:t>
            </a:r>
          </a:p>
        </p:txBody>
      </p:sp>
      <p:sp>
        <p:nvSpPr>
          <p:cNvPr id="3" name="Rounded Rectangle 2">
            <a:extLst>
              <a:ext uri="{FF2B5EF4-FFF2-40B4-BE49-F238E27FC236}">
                <a16:creationId xmlns:a16="http://schemas.microsoft.com/office/drawing/2014/main" id="{D8E97252-FDF2-D49F-C89D-3A5C264D3481}"/>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4" name="Rounded Rectangle 3">
            <a:extLst>
              <a:ext uri="{FF2B5EF4-FFF2-40B4-BE49-F238E27FC236}">
                <a16:creationId xmlns:a16="http://schemas.microsoft.com/office/drawing/2014/main" id="{C0B43AA9-CEE7-86FE-C8BD-B543A8D1D97A}"/>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1CD6930C-995C-12C8-133A-78F0D1BCCC12}"/>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6" name="Picture 5">
            <a:extLst>
              <a:ext uri="{FF2B5EF4-FFF2-40B4-BE49-F238E27FC236}">
                <a16:creationId xmlns:a16="http://schemas.microsoft.com/office/drawing/2014/main" id="{91FA256D-AA55-469C-0842-DB2391E72BE0}"/>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1384350315"/>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b="1" dirty="0"/>
              <a:t>Spatial perception in pictures is precise and systematically biased 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99994" y="2148617"/>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59787" y="1778345"/>
            <a:ext cx="1899411" cy="369332"/>
          </a:xfrm>
          <a:prstGeom prst="rect">
            <a:avLst/>
          </a:prstGeom>
          <a:noFill/>
          <a:ln>
            <a:noFill/>
          </a:ln>
        </p:spPr>
        <p:txBody>
          <a:bodyPr wrap="square" rtlCol="0">
            <a:spAutoFit/>
          </a:bodyPr>
          <a:lstStyle/>
          <a:p>
            <a:pPr algn="ctr"/>
            <a:r>
              <a:rPr lang="en-US"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647156" y="1562867"/>
            <a:ext cx="3225565" cy="369332"/>
          </a:xfrm>
          <a:prstGeom prst="rect">
            <a:avLst/>
          </a:prstGeom>
          <a:noFill/>
          <a:ln>
            <a:noFill/>
          </a:ln>
        </p:spPr>
        <p:txBody>
          <a:bodyPr wrap="square" rtlCol="0">
            <a:spAutoFit/>
          </a:bodyPr>
          <a:lstStyle/>
          <a:p>
            <a:pPr algn="ctr"/>
            <a:r>
              <a:rPr lang="en-US"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18" name="Rounded Rectangle 17">
            <a:extLst>
              <a:ext uri="{FF2B5EF4-FFF2-40B4-BE49-F238E27FC236}">
                <a16:creationId xmlns:a16="http://schemas.microsoft.com/office/drawing/2014/main" id="{7438E124-4C79-B842-B3B5-33C010068C63}"/>
              </a:ext>
            </a:extLst>
          </p:cNvPr>
          <p:cNvSpPr/>
          <p:nvPr/>
        </p:nvSpPr>
        <p:spPr>
          <a:xfrm>
            <a:off x="2666758" y="5731058"/>
            <a:ext cx="1525478"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Comparative Results</a:t>
            </a:r>
          </a:p>
        </p:txBody>
      </p:sp>
      <p:sp>
        <p:nvSpPr>
          <p:cNvPr id="19" name="Right Bracket 18">
            <a:extLst>
              <a:ext uri="{FF2B5EF4-FFF2-40B4-BE49-F238E27FC236}">
                <a16:creationId xmlns:a16="http://schemas.microsoft.com/office/drawing/2014/main" id="{7638B11A-BF06-E04A-9E0E-A342BE0642DF}"/>
              </a:ext>
            </a:extLst>
          </p:cNvPr>
          <p:cNvSpPr/>
          <p:nvPr/>
        </p:nvSpPr>
        <p:spPr>
          <a:xfrm>
            <a:off x="1961569" y="5731038"/>
            <a:ext cx="150037" cy="495769"/>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20" name="Rounded Rectangle 19">
            <a:extLst>
              <a:ext uri="{FF2B5EF4-FFF2-40B4-BE49-F238E27FC236}">
                <a16:creationId xmlns:a16="http://schemas.microsoft.com/office/drawing/2014/main" id="{54E76120-24FB-5A45-B51E-BAFAB670D948}"/>
              </a:ext>
            </a:extLst>
          </p:cNvPr>
          <p:cNvSpPr/>
          <p:nvPr/>
        </p:nvSpPr>
        <p:spPr>
          <a:xfrm>
            <a:off x="173014" y="5471299"/>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Verbal Estimate</a:t>
            </a:r>
          </a:p>
        </p:txBody>
      </p:sp>
      <p:sp>
        <p:nvSpPr>
          <p:cNvPr id="21" name="Rounded Rectangle 20">
            <a:extLst>
              <a:ext uri="{FF2B5EF4-FFF2-40B4-BE49-F238E27FC236}">
                <a16:creationId xmlns:a16="http://schemas.microsoft.com/office/drawing/2014/main" id="{DFFB3C43-0AF9-CF44-80E2-5FA4ADEF3D21}"/>
              </a:ext>
            </a:extLst>
          </p:cNvPr>
          <p:cNvSpPr/>
          <p:nvPr/>
        </p:nvSpPr>
        <p:spPr>
          <a:xfrm>
            <a:off x="202313" y="6046232"/>
            <a:ext cx="169763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Discrimination</a:t>
            </a:r>
          </a:p>
        </p:txBody>
      </p:sp>
      <p:cxnSp>
        <p:nvCxnSpPr>
          <p:cNvPr id="22" name="Straight Arrow Connector 21">
            <a:extLst>
              <a:ext uri="{FF2B5EF4-FFF2-40B4-BE49-F238E27FC236}">
                <a16:creationId xmlns:a16="http://schemas.microsoft.com/office/drawing/2014/main" id="{DF200FC1-FAFA-E741-87E2-71258956CB98}"/>
              </a:ext>
            </a:extLst>
          </p:cNvPr>
          <p:cNvCxnSpPr>
            <a:cxnSpLocks/>
          </p:cNvCxnSpPr>
          <p:nvPr/>
        </p:nvCxnSpPr>
        <p:spPr>
          <a:xfrm>
            <a:off x="2172669" y="5977109"/>
            <a:ext cx="47330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F0BFA1D0-04C2-A942-9CCD-FFB36BCD0459}"/>
              </a:ext>
            </a:extLst>
          </p:cNvPr>
          <p:cNvCxnSpPr>
            <a:cxnSpLocks/>
          </p:cNvCxnSpPr>
          <p:nvPr/>
        </p:nvCxnSpPr>
        <p:spPr>
          <a:xfrm>
            <a:off x="4320677" y="5984911"/>
            <a:ext cx="1211984" cy="0"/>
          </a:xfrm>
          <a:prstGeom prst="straightConnector1">
            <a:avLst/>
          </a:prstGeom>
          <a:ln w="63500">
            <a:tailEnd type="triangle"/>
          </a:ln>
        </p:spPr>
        <p:style>
          <a:lnRef idx="1">
            <a:schemeClr val="dk1"/>
          </a:lnRef>
          <a:fillRef idx="0">
            <a:schemeClr val="dk1"/>
          </a:fillRef>
          <a:effectRef idx="0">
            <a:schemeClr val="dk1"/>
          </a:effectRef>
          <a:fontRef idx="minor">
            <a:schemeClr val="tx1"/>
          </a:fontRef>
        </p:style>
      </p:cxnSp>
      <p:sp>
        <p:nvSpPr>
          <p:cNvPr id="26" name="Rounded Rectangle 25">
            <a:extLst>
              <a:ext uri="{FF2B5EF4-FFF2-40B4-BE49-F238E27FC236}">
                <a16:creationId xmlns:a16="http://schemas.microsoft.com/office/drawing/2014/main" id="{28EEA4A0-84F3-F64B-8177-1CF6B20BB1E8}"/>
              </a:ext>
            </a:extLst>
          </p:cNvPr>
          <p:cNvSpPr/>
          <p:nvPr/>
        </p:nvSpPr>
        <p:spPr>
          <a:xfrm>
            <a:off x="5570711" y="5719173"/>
            <a:ext cx="1860452" cy="495749"/>
          </a:xfrm>
          <a:prstGeom prst="roundRect">
            <a:avLst/>
          </a:prstGeom>
          <a:solidFill>
            <a:schemeClr val="accent6">
              <a:lumMod val="20000"/>
              <a:lumOff val="80000"/>
            </a:schemeClr>
          </a:solid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Depth Cues</a:t>
            </a:r>
          </a:p>
        </p:txBody>
      </p:sp>
    </p:spTree>
    <p:extLst>
      <p:ext uri="{BB962C8B-B14F-4D97-AF65-F5344CB8AC3E}">
        <p14:creationId xmlns:p14="http://schemas.microsoft.com/office/powerpoint/2010/main" val="12112349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6575EE-0310-BE7A-E1E1-785BBA9C439A}"/>
              </a:ext>
            </a:extLst>
          </p:cNvPr>
          <p:cNvSpPr txBox="1">
            <a:spLocks/>
          </p:cNvSpPr>
          <p:nvPr/>
        </p:nvSpPr>
        <p:spPr>
          <a:xfrm>
            <a:off x="355398" y="344535"/>
            <a:ext cx="10515600" cy="761911"/>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Thank you!</a:t>
            </a:r>
          </a:p>
        </p:txBody>
      </p:sp>
      <p:grpSp>
        <p:nvGrpSpPr>
          <p:cNvPr id="13" name="Group 12">
            <a:extLst>
              <a:ext uri="{FF2B5EF4-FFF2-40B4-BE49-F238E27FC236}">
                <a16:creationId xmlns:a16="http://schemas.microsoft.com/office/drawing/2014/main" id="{A88C54AE-88D8-3713-1D2C-CD5A0E9C9827}"/>
              </a:ext>
            </a:extLst>
          </p:cNvPr>
          <p:cNvGrpSpPr/>
          <p:nvPr/>
        </p:nvGrpSpPr>
        <p:grpSpPr>
          <a:xfrm>
            <a:off x="4263563" y="1585433"/>
            <a:ext cx="1996601" cy="2963304"/>
            <a:chOff x="4898047" y="2039601"/>
            <a:chExt cx="2565400" cy="3999234"/>
          </a:xfrm>
        </p:grpSpPr>
        <p:sp>
          <p:nvSpPr>
            <p:cNvPr id="60" name="Content Placeholder 2">
              <a:extLst>
                <a:ext uri="{FF2B5EF4-FFF2-40B4-BE49-F238E27FC236}">
                  <a16:creationId xmlns:a16="http://schemas.microsoft.com/office/drawing/2014/main" id="{2CD17FE6-CB45-A411-65C4-FF4F918F1ED7}"/>
                </a:ext>
              </a:extLst>
            </p:cNvPr>
            <p:cNvSpPr txBox="1">
              <a:spLocks/>
            </p:cNvSpPr>
            <p:nvPr/>
          </p:nvSpPr>
          <p:spPr>
            <a:xfrm>
              <a:off x="4898047" y="5452534"/>
              <a:ext cx="2565400"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John Philbeck</a:t>
              </a:r>
            </a:p>
            <a:p>
              <a:pPr algn="ctr"/>
              <a:endParaRPr lang="en-US" dirty="0"/>
            </a:p>
          </p:txBody>
        </p:sp>
        <p:pic>
          <p:nvPicPr>
            <p:cNvPr id="5" name="Picture 4" descr="A person with a beard&#10;&#10;Description automatically generated with low confidence">
              <a:extLst>
                <a:ext uri="{FF2B5EF4-FFF2-40B4-BE49-F238E27FC236}">
                  <a16:creationId xmlns:a16="http://schemas.microsoft.com/office/drawing/2014/main" id="{C6D58AA7-5F36-A31B-5C4C-48FE8DD71452}"/>
                </a:ext>
              </a:extLst>
            </p:cNvPr>
            <p:cNvPicPr>
              <a:picLocks noChangeAspect="1"/>
            </p:cNvPicPr>
            <p:nvPr/>
          </p:nvPicPr>
          <p:blipFill>
            <a:blip r:embed="rId3"/>
            <a:stretch>
              <a:fillRect/>
            </a:stretch>
          </p:blipFill>
          <p:spPr>
            <a:xfrm>
              <a:off x="4898047" y="2039601"/>
              <a:ext cx="2565400" cy="3352800"/>
            </a:xfrm>
            <a:prstGeom prst="rect">
              <a:avLst/>
            </a:prstGeom>
          </p:spPr>
        </p:pic>
      </p:grpSp>
      <p:grpSp>
        <p:nvGrpSpPr>
          <p:cNvPr id="14" name="Group 13">
            <a:extLst>
              <a:ext uri="{FF2B5EF4-FFF2-40B4-BE49-F238E27FC236}">
                <a16:creationId xmlns:a16="http://schemas.microsoft.com/office/drawing/2014/main" id="{DC4BF0DF-B100-803B-CE14-813A29D1621B}"/>
              </a:ext>
            </a:extLst>
          </p:cNvPr>
          <p:cNvGrpSpPr/>
          <p:nvPr/>
        </p:nvGrpSpPr>
        <p:grpSpPr>
          <a:xfrm>
            <a:off x="7284241" y="1511320"/>
            <a:ext cx="2150159" cy="3037417"/>
            <a:chOff x="8643027" y="1964952"/>
            <a:chExt cx="2762704" cy="4099255"/>
          </a:xfrm>
        </p:grpSpPr>
        <p:sp>
          <p:nvSpPr>
            <p:cNvPr id="59" name="Content Placeholder 2">
              <a:extLst>
                <a:ext uri="{FF2B5EF4-FFF2-40B4-BE49-F238E27FC236}">
                  <a16:creationId xmlns:a16="http://schemas.microsoft.com/office/drawing/2014/main" id="{4CE4BA94-01D3-97D4-8814-9FBA19B2E20F}"/>
                </a:ext>
              </a:extLst>
            </p:cNvPr>
            <p:cNvSpPr txBox="1">
              <a:spLocks/>
            </p:cNvSpPr>
            <p:nvPr/>
          </p:nvSpPr>
          <p:spPr>
            <a:xfrm>
              <a:off x="8743793" y="5477908"/>
              <a:ext cx="2496643" cy="586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Lindsay Houck</a:t>
              </a:r>
            </a:p>
            <a:p>
              <a:pPr algn="ctr"/>
              <a:endParaRPr lang="en-US" dirty="0"/>
            </a:p>
          </p:txBody>
        </p:sp>
        <p:pic>
          <p:nvPicPr>
            <p:cNvPr id="7" name="Picture 6" descr="A person smiling for the camera&#10;&#10;Description automatically generated with medium confidence">
              <a:extLst>
                <a:ext uri="{FF2B5EF4-FFF2-40B4-BE49-F238E27FC236}">
                  <a16:creationId xmlns:a16="http://schemas.microsoft.com/office/drawing/2014/main" id="{157C516A-47D8-2B2E-F4F9-B8716394EF2C}"/>
                </a:ext>
              </a:extLst>
            </p:cNvPr>
            <p:cNvPicPr>
              <a:picLocks noChangeAspect="1"/>
            </p:cNvPicPr>
            <p:nvPr/>
          </p:nvPicPr>
          <p:blipFill>
            <a:blip r:embed="rId4"/>
            <a:stretch>
              <a:fillRect/>
            </a:stretch>
          </p:blipFill>
          <p:spPr>
            <a:xfrm>
              <a:off x="8643027" y="1964952"/>
              <a:ext cx="2762704" cy="3427450"/>
            </a:xfrm>
            <a:prstGeom prst="rect">
              <a:avLst/>
            </a:prstGeom>
          </p:spPr>
        </p:pic>
      </p:grpSp>
      <p:grpSp>
        <p:nvGrpSpPr>
          <p:cNvPr id="23" name="Group 22">
            <a:extLst>
              <a:ext uri="{FF2B5EF4-FFF2-40B4-BE49-F238E27FC236}">
                <a16:creationId xmlns:a16="http://schemas.microsoft.com/office/drawing/2014/main" id="{58D65847-F280-316D-C3BB-54D7A2C23613}"/>
              </a:ext>
            </a:extLst>
          </p:cNvPr>
          <p:cNvGrpSpPr/>
          <p:nvPr/>
        </p:nvGrpSpPr>
        <p:grpSpPr>
          <a:xfrm>
            <a:off x="8643027" y="6317218"/>
            <a:ext cx="3438136" cy="417957"/>
            <a:chOff x="8643027" y="6317218"/>
            <a:chExt cx="3438136" cy="417957"/>
          </a:xfrm>
        </p:grpSpPr>
        <p:sp>
          <p:nvSpPr>
            <p:cNvPr id="61" name="TextBox 60">
              <a:extLst>
                <a:ext uri="{FF2B5EF4-FFF2-40B4-BE49-F238E27FC236}">
                  <a16:creationId xmlns:a16="http://schemas.microsoft.com/office/drawing/2014/main" id="{DC0FCDC4-7BAB-EEFD-384D-E7944A3A44AC}"/>
                </a:ext>
              </a:extLst>
            </p:cNvPr>
            <p:cNvSpPr txBox="1"/>
            <p:nvPr/>
          </p:nvSpPr>
          <p:spPr>
            <a:xfrm>
              <a:off x="8643027" y="6317218"/>
              <a:ext cx="3438136" cy="369332"/>
            </a:xfrm>
            <a:prstGeom prst="rect">
              <a:avLst/>
            </a:prstGeom>
            <a:noFill/>
          </p:spPr>
          <p:txBody>
            <a:bodyPr wrap="square" rtlCol="0">
              <a:spAutoFit/>
            </a:bodyPr>
            <a:lstStyle/>
            <a:p>
              <a:pPr algn="r"/>
              <a:r>
                <a:rPr lang="en-US" u="sng" dirty="0"/>
                <a:t>pmahable@gwu.edu</a:t>
              </a:r>
            </a:p>
          </p:txBody>
        </p:sp>
        <p:pic>
          <p:nvPicPr>
            <p:cNvPr id="22" name="Graphic 21" descr="Envelope outline">
              <a:extLst>
                <a:ext uri="{FF2B5EF4-FFF2-40B4-BE49-F238E27FC236}">
                  <a16:creationId xmlns:a16="http://schemas.microsoft.com/office/drawing/2014/main" id="{9F19D3E0-6C3A-A0DF-9B49-13DF56ADF5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6422" y="6317218"/>
              <a:ext cx="417957" cy="417957"/>
            </a:xfrm>
            <a:prstGeom prst="rect">
              <a:avLst/>
            </a:prstGeom>
          </p:spPr>
        </p:pic>
      </p:grpSp>
      <p:grpSp>
        <p:nvGrpSpPr>
          <p:cNvPr id="4" name="Group 3">
            <a:extLst>
              <a:ext uri="{FF2B5EF4-FFF2-40B4-BE49-F238E27FC236}">
                <a16:creationId xmlns:a16="http://schemas.microsoft.com/office/drawing/2014/main" id="{2C927BB4-B65C-EE4F-A082-8B0FB97ADAC9}"/>
              </a:ext>
            </a:extLst>
          </p:cNvPr>
          <p:cNvGrpSpPr/>
          <p:nvPr/>
        </p:nvGrpSpPr>
        <p:grpSpPr>
          <a:xfrm>
            <a:off x="1380317" y="1585433"/>
            <a:ext cx="1976929" cy="2963304"/>
            <a:chOff x="1043733" y="2039601"/>
            <a:chExt cx="2540124" cy="3999234"/>
          </a:xfrm>
        </p:grpSpPr>
        <p:pic>
          <p:nvPicPr>
            <p:cNvPr id="2" name="Picture 1">
              <a:extLst>
                <a:ext uri="{FF2B5EF4-FFF2-40B4-BE49-F238E27FC236}">
                  <a16:creationId xmlns:a16="http://schemas.microsoft.com/office/drawing/2014/main" id="{343BF1A0-271E-E94C-BE3F-9345F6A5EDA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087" b="98551" l="0" r="93043">
                          <a14:foregroundMark x1="28261" y1="10145" x2="50000" y2="6087"/>
                          <a14:foregroundMark x1="50000" y1="6087" x2="71304" y2="10145"/>
                          <a14:foregroundMark x1="71304" y1="10145" x2="49130" y2="14783"/>
                          <a14:foregroundMark x1="49130" y1="14783" x2="32609" y2="10145"/>
                          <a14:foregroundMark x1="8948" y1="60580" x2="0" y2="66957"/>
                          <a14:foregroundMark x1="20744" y1="52174" x2="20489" y2="52356"/>
                          <a14:foregroundMark x1="25217" y1="48986" x2="20744" y2="52174"/>
                          <a14:foregroundMark x1="69130" y1="53913" x2="73478" y2="57971"/>
                          <a14:foregroundMark x1="73675" y1="57971" x2="75271" y2="58210"/>
                          <a14:foregroundMark x1="71739" y1="57681" x2="73675" y2="57971"/>
                          <a14:foregroundMark x1="93704" y1="65074" x2="98696" y2="96812"/>
                          <a14:foregroundMark x1="98696" y1="96812" x2="870" y2="98551"/>
                          <a14:foregroundMark x1="870" y1="98551" x2="0" y2="68406"/>
                          <a14:foregroundMark x1="25075" y1="52464" x2="30435" y2="68406"/>
                          <a14:foregroundMark x1="24978" y1="52174" x2="25075" y2="52464"/>
                          <a14:foregroundMark x1="24783" y1="51594" x2="24978" y2="52174"/>
                          <a14:foregroundMark x1="30435" y1="68406" x2="46522" y2="81159"/>
                          <a14:foregroundMark x1="46522" y1="81159" x2="24348" y2="71884"/>
                          <a14:foregroundMark x1="24348" y1="71884" x2="22609" y2="77681"/>
                          <a14:foregroundMark x1="23043" y1="60870" x2="13043" y2="92174"/>
                          <a14:foregroundMark x1="13043" y1="92174" x2="16522" y2="65507"/>
                          <a14:foregroundMark x1="16522" y1="65507" x2="27826" y2="97681"/>
                          <a14:foregroundMark x1="27826" y1="97681" x2="66957" y2="73333"/>
                          <a14:foregroundMark x1="66957" y1="73333" x2="64783" y2="88696"/>
                          <a14:foregroundMark x1="64783" y1="88696" x2="69130" y2="87536"/>
                          <a14:foregroundMark x1="13962" y1="62109" x2="1304" y2="68696"/>
                          <a14:foregroundMark x1="19130" y1="59420" x2="18170" y2="59920"/>
                          <a14:foregroundMark x1="1304" y1="68696" x2="20870" y2="60870"/>
                          <a14:foregroundMark x1="20870" y1="60870" x2="3043" y2="69275"/>
                          <a14:foregroundMark x1="3043" y1="69275" x2="17826" y2="71594"/>
                          <a14:foregroundMark x1="86087" y1="68986" x2="98696" y2="81449"/>
                          <a14:foregroundMark x1="98696" y1="81449" x2="98696" y2="96232"/>
                          <a14:foregroundMark x1="98696" y1="96232" x2="95652" y2="66957"/>
                          <a14:foregroundMark x1="95652" y1="66957" x2="73478" y2="73623"/>
                          <a14:foregroundMark x1="73478" y1="73623" x2="68696" y2="88986"/>
                          <a14:foregroundMark x1="68696" y1="88986" x2="84348" y2="72174"/>
                          <a14:foregroundMark x1="84348" y1="72174" x2="69130" y2="90725"/>
                          <a14:foregroundMark x1="69130" y1="90725" x2="79130" y2="76522"/>
                          <a14:foregroundMark x1="79130" y1="76522" x2="68696" y2="91594"/>
                          <a14:foregroundMark x1="68696" y1="91594" x2="83913" y2="71594"/>
                          <a14:foregroundMark x1="83913" y1="71594" x2="73913" y2="88696"/>
                          <a14:foregroundMark x1="73913" y1="88696" x2="86087" y2="71594"/>
                          <a14:foregroundMark x1="86087" y1="71594" x2="74783" y2="87246"/>
                          <a14:foregroundMark x1="74783" y1="87246" x2="86957" y2="70145"/>
                          <a14:foregroundMark x1="86957" y1="70145" x2="76522" y2="83768"/>
                          <a14:foregroundMark x1="76522" y1="83768" x2="86957" y2="68696"/>
                          <a14:foregroundMark x1="86957" y1="68696" x2="74348" y2="83478"/>
                          <a14:foregroundMark x1="74348" y1="83478" x2="89130" y2="71594"/>
                          <a14:foregroundMark x1="89130" y1="71594" x2="73478" y2="94493"/>
                          <a14:foregroundMark x1="73478" y1="94493" x2="87826" y2="75942"/>
                          <a14:foregroundMark x1="87826" y1="75942" x2="73043" y2="95652"/>
                          <a14:foregroundMark x1="73043" y1="95652" x2="87826" y2="80000"/>
                          <a14:foregroundMark x1="87826" y1="80000" x2="73478" y2="99420"/>
                          <a14:foregroundMark x1="73478" y1="99420" x2="87391" y2="73043"/>
                          <a14:foregroundMark x1="87391" y1="73043" x2="78261" y2="89275"/>
                          <a14:foregroundMark x1="78261" y1="89275" x2="86522" y2="75362"/>
                          <a14:foregroundMark x1="86522" y1="75362" x2="68696" y2="91014"/>
                          <a14:foregroundMark x1="68696" y1="91014" x2="85652" y2="69275"/>
                          <a14:foregroundMark x1="85652" y1="69275" x2="76087" y2="84638"/>
                          <a14:foregroundMark x1="76087" y1="84638" x2="99130" y2="71304"/>
                          <a14:foregroundMark x1="99130" y1="71304" x2="81739" y2="94783"/>
                          <a14:foregroundMark x1="81739" y1="94783" x2="93913" y2="80000"/>
                          <a14:foregroundMark x1="93913" y1="80000" x2="72174" y2="95072"/>
                          <a14:foregroundMark x1="72174" y1="95072" x2="90870" y2="84928"/>
                          <a14:foregroundMark x1="90870" y1="84928" x2="70000" y2="99130"/>
                          <a14:foregroundMark x1="70000" y1="99130" x2="84348" y2="87826"/>
                          <a14:foregroundMark x1="84348" y1="87826" x2="19565" y2="88696"/>
                          <a14:foregroundMark x1="19565" y1="88696" x2="95652" y2="91014"/>
                          <a14:foregroundMark x1="95652" y1="91014" x2="65652" y2="91884"/>
                          <a14:foregroundMark x1="65652" y1="91884" x2="96087" y2="96812"/>
                          <a14:foregroundMark x1="96087" y1="96812" x2="93043" y2="80580"/>
                          <a14:foregroundMark x1="93043" y1="80580" x2="97826" y2="66087"/>
                          <a14:foregroundMark x1="97826" y1="66087" x2="88696" y2="81739"/>
                          <a14:foregroundMark x1="88696" y1="81739" x2="93043" y2="86087"/>
                          <a14:backgroundMark x1="19565" y1="52174" x2="19565" y2="52174"/>
                          <a14:backgroundMark x1="16522" y1="55072" x2="16522" y2="55072"/>
                          <a14:backgroundMark x1="15217" y1="55362" x2="15217" y2="55362"/>
                          <a14:backgroundMark x1="13478" y1="56812" x2="13478" y2="56812"/>
                          <a14:backgroundMark x1="13043" y1="57681" x2="13043" y2="57681"/>
                          <a14:backgroundMark x1="9565" y1="59420" x2="9565" y2="59420"/>
                          <a14:backgroundMark x1="7826" y1="60580" x2="7826" y2="60580"/>
                          <a14:backgroundMark x1="10870" y1="59420" x2="10870" y2="59420"/>
                          <a14:backgroundMark x1="11739" y1="58261" x2="11739" y2="58261"/>
                          <a14:backgroundMark x1="9565" y1="59130" x2="9565" y2="59130"/>
                          <a14:backgroundMark x1="7826" y1="60580" x2="7826" y2="60580"/>
                          <a14:backgroundMark x1="8696" y1="60580" x2="8696" y2="60580"/>
                          <a14:backgroundMark x1="8696" y1="60000" x2="8696" y2="60000"/>
                          <a14:backgroundMark x1="9565" y1="59420" x2="9565" y2="59420"/>
                          <a14:backgroundMark x1="9130" y1="60290" x2="9130" y2="60290"/>
                          <a14:backgroundMark x1="10435" y1="59710" x2="10435" y2="59710"/>
                          <a14:backgroundMark x1="10435" y1="58551" x2="11304" y2="58261"/>
                          <a14:backgroundMark x1="15217" y1="56232" x2="15217" y2="56232"/>
                          <a14:backgroundMark x1="14348" y1="56812" x2="14348" y2="56812"/>
                          <a14:backgroundMark x1="14783" y1="55652" x2="14783" y2="55652"/>
                          <a14:backgroundMark x1="13478" y1="56812" x2="13478" y2="56812"/>
                          <a14:backgroundMark x1="14783" y1="55362" x2="14783" y2="55362"/>
                          <a14:backgroundMark x1="14783" y1="55942" x2="14783" y2="55942"/>
                          <a14:backgroundMark x1="15217" y1="56232" x2="15217" y2="56232"/>
                          <a14:backgroundMark x1="16087" y1="55652" x2="16087" y2="55652"/>
                          <a14:backgroundMark x1="17391" y1="53913" x2="18696" y2="52174"/>
                          <a14:backgroundMark x1="19565" y1="51884" x2="8696" y2="59420"/>
                          <a14:backgroundMark x1="19565" y1="52174" x2="19565" y2="52174"/>
                          <a14:backgroundMark x1="19565" y1="52174" x2="19565" y2="52174"/>
                          <a14:backgroundMark x1="19565" y1="52464" x2="19565" y2="52464"/>
                          <a14:backgroundMark x1="20000" y1="52174" x2="20000" y2="52174"/>
                          <a14:backgroundMark x1="93043" y1="61449" x2="93913" y2="60000"/>
                          <a14:backgroundMark x1="94348" y1="61739" x2="76522" y2="57101"/>
                          <a14:backgroundMark x1="76957" y1="58551" x2="76957" y2="58551"/>
                          <a14:backgroundMark x1="75652" y1="58261" x2="75652" y2="58261"/>
                          <a14:backgroundMark x1="75217" y1="58261" x2="78696" y2="58551"/>
                          <a14:backgroundMark x1="75652" y1="57971" x2="75652" y2="57971"/>
                        </a14:backgroundRemoval>
                      </a14:imgEffect>
                      <a14:imgEffect>
                        <a14:saturation sat="0"/>
                      </a14:imgEffect>
                    </a14:imgLayer>
                  </a14:imgProps>
                </a:ext>
              </a:extLst>
            </a:blip>
            <a:stretch>
              <a:fillRect/>
            </a:stretch>
          </p:blipFill>
          <p:spPr>
            <a:xfrm>
              <a:off x="1197350" y="2039601"/>
              <a:ext cx="2235199" cy="3352800"/>
            </a:xfrm>
            <a:prstGeom prst="rect">
              <a:avLst/>
            </a:prstGeom>
          </p:spPr>
        </p:pic>
        <p:sp>
          <p:nvSpPr>
            <p:cNvPr id="16" name="Content Placeholder 2">
              <a:extLst>
                <a:ext uri="{FF2B5EF4-FFF2-40B4-BE49-F238E27FC236}">
                  <a16:creationId xmlns:a16="http://schemas.microsoft.com/office/drawing/2014/main" id="{AE149165-81B8-024A-9C66-FB152BCB6EF2}"/>
                </a:ext>
              </a:extLst>
            </p:cNvPr>
            <p:cNvSpPr txBox="1">
              <a:spLocks/>
            </p:cNvSpPr>
            <p:nvPr/>
          </p:nvSpPr>
          <p:spPr>
            <a:xfrm>
              <a:off x="1043733" y="5452534"/>
              <a:ext cx="2540124" cy="586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t>Dwight Kravitz</a:t>
              </a:r>
            </a:p>
            <a:p>
              <a:pPr algn="ctr"/>
              <a:endParaRPr lang="en-US" dirty="0"/>
            </a:p>
          </p:txBody>
        </p:sp>
      </p:grpSp>
      <p:pic>
        <p:nvPicPr>
          <p:cNvPr id="8" name="Picture 7">
            <a:extLst>
              <a:ext uri="{FF2B5EF4-FFF2-40B4-BE49-F238E27FC236}">
                <a16:creationId xmlns:a16="http://schemas.microsoft.com/office/drawing/2014/main" id="{91D92A8F-2AF1-7443-985D-623EC1FC46C8}"/>
              </a:ext>
            </a:extLst>
          </p:cNvPr>
          <p:cNvPicPr>
            <a:picLocks noChangeAspect="1"/>
          </p:cNvPicPr>
          <p:nvPr/>
        </p:nvPicPr>
        <p:blipFill rotWithShape="1">
          <a:blip r:embed="rId9"/>
          <a:srcRect r="49209"/>
          <a:stretch/>
        </p:blipFill>
        <p:spPr>
          <a:xfrm>
            <a:off x="10393050" y="2914059"/>
            <a:ext cx="1159902" cy="1046593"/>
          </a:xfrm>
          <a:prstGeom prst="rect">
            <a:avLst/>
          </a:prstGeom>
        </p:spPr>
      </p:pic>
      <p:grpSp>
        <p:nvGrpSpPr>
          <p:cNvPr id="20" name="Group 19">
            <a:extLst>
              <a:ext uri="{FF2B5EF4-FFF2-40B4-BE49-F238E27FC236}">
                <a16:creationId xmlns:a16="http://schemas.microsoft.com/office/drawing/2014/main" id="{37C085E8-694A-E842-8237-0DE9A795123E}"/>
              </a:ext>
            </a:extLst>
          </p:cNvPr>
          <p:cNvGrpSpPr/>
          <p:nvPr/>
        </p:nvGrpSpPr>
        <p:grpSpPr>
          <a:xfrm>
            <a:off x="9900419" y="69423"/>
            <a:ext cx="2150159" cy="2740279"/>
            <a:chOff x="9712036" y="1423782"/>
            <a:chExt cx="2158401" cy="2676417"/>
          </a:xfrm>
        </p:grpSpPr>
        <p:pic>
          <p:nvPicPr>
            <p:cNvPr id="21" name="Picture 20" descr="Qr code&#10;&#10;Description automatically generated">
              <a:extLst>
                <a:ext uri="{FF2B5EF4-FFF2-40B4-BE49-F238E27FC236}">
                  <a16:creationId xmlns:a16="http://schemas.microsoft.com/office/drawing/2014/main" id="{0A4E7CBB-3DBF-D84A-96C4-1DA79C62B5FD}"/>
                </a:ext>
              </a:extLst>
            </p:cNvPr>
            <p:cNvPicPr>
              <a:picLocks noChangeAspect="1"/>
            </p:cNvPicPr>
            <p:nvPr/>
          </p:nvPicPr>
          <p:blipFill>
            <a:blip r:embed="rId10"/>
            <a:stretch>
              <a:fillRect/>
            </a:stretch>
          </p:blipFill>
          <p:spPr>
            <a:xfrm>
              <a:off x="9712036" y="1423782"/>
              <a:ext cx="2158401" cy="2676417"/>
            </a:xfrm>
            <a:prstGeom prst="rect">
              <a:avLst/>
            </a:prstGeom>
          </p:spPr>
        </p:pic>
        <p:sp>
          <p:nvSpPr>
            <p:cNvPr id="24" name="Rounded Rectangle 23">
              <a:extLst>
                <a:ext uri="{FF2B5EF4-FFF2-40B4-BE49-F238E27FC236}">
                  <a16:creationId xmlns:a16="http://schemas.microsoft.com/office/drawing/2014/main" id="{D56C4A8D-5B82-B84B-B208-6F2965CE3A49}"/>
                </a:ext>
              </a:extLst>
            </p:cNvPr>
            <p:cNvSpPr/>
            <p:nvPr/>
          </p:nvSpPr>
          <p:spPr>
            <a:xfrm>
              <a:off x="9798146" y="3380750"/>
              <a:ext cx="1990579" cy="6432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86539D55-3060-D843-952E-2D68E5CDF1CA}"/>
                </a:ext>
              </a:extLst>
            </p:cNvPr>
            <p:cNvPicPr>
              <a:picLocks noChangeAspect="1"/>
            </p:cNvPicPr>
            <p:nvPr/>
          </p:nvPicPr>
          <p:blipFill>
            <a:blip r:embed="rId11"/>
            <a:stretch>
              <a:fillRect/>
            </a:stretch>
          </p:blipFill>
          <p:spPr>
            <a:xfrm>
              <a:off x="9793440" y="3319464"/>
              <a:ext cx="1990579" cy="607295"/>
            </a:xfrm>
            <a:prstGeom prst="rect">
              <a:avLst/>
            </a:prstGeom>
          </p:spPr>
        </p:pic>
      </p:grpSp>
      <p:sp>
        <p:nvSpPr>
          <p:cNvPr id="10" name="TextBox 9">
            <a:extLst>
              <a:ext uri="{FF2B5EF4-FFF2-40B4-BE49-F238E27FC236}">
                <a16:creationId xmlns:a16="http://schemas.microsoft.com/office/drawing/2014/main" id="{EE4FC964-3CC1-A043-A525-ED9FE1F265A8}"/>
              </a:ext>
            </a:extLst>
          </p:cNvPr>
          <p:cNvSpPr txBox="1"/>
          <p:nvPr/>
        </p:nvSpPr>
        <p:spPr>
          <a:xfrm>
            <a:off x="486809" y="5729469"/>
            <a:ext cx="596029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GWU Brain and Navigation Lab</a:t>
            </a:r>
          </a:p>
          <a:p>
            <a:pPr marL="285750" indent="-285750">
              <a:buFont typeface="Arial" panose="020B0604020202020204" pitchFamily="34" charset="0"/>
              <a:buChar char="•"/>
            </a:pPr>
            <a:r>
              <a:rPr lang="en-US" sz="2000" dirty="0"/>
              <a:t>NSF Behavioral and Cognitive Sciences 2022572</a:t>
            </a:r>
          </a:p>
        </p:txBody>
      </p:sp>
    </p:spTree>
    <p:extLst>
      <p:ext uri="{BB962C8B-B14F-4D97-AF65-F5344CB8AC3E}">
        <p14:creationId xmlns:p14="http://schemas.microsoft.com/office/powerpoint/2010/main" val="68076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A00D-85E0-FB26-A391-B032BD33DC3B}"/>
              </a:ext>
            </a:extLst>
          </p:cNvPr>
          <p:cNvSpPr>
            <a:spLocks noGrp="1"/>
          </p:cNvSpPr>
          <p:nvPr>
            <p:ph type="title"/>
          </p:nvPr>
        </p:nvSpPr>
        <p:spPr/>
        <p:txBody>
          <a:bodyPr/>
          <a:lstStyle/>
          <a:p>
            <a:r>
              <a:rPr lang="en-US" dirty="0"/>
              <a:t>Supplementary Slides</a:t>
            </a:r>
          </a:p>
        </p:txBody>
      </p:sp>
    </p:spTree>
    <p:extLst>
      <p:ext uri="{BB962C8B-B14F-4D97-AF65-F5344CB8AC3E}">
        <p14:creationId xmlns:p14="http://schemas.microsoft.com/office/powerpoint/2010/main" val="2964044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535F9E89-56AB-E92B-5DEF-DA7657ED50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
          <a:stretch/>
        </p:blipFill>
        <p:spPr bwMode="auto">
          <a:xfrm>
            <a:off x="6532408" y="914400"/>
            <a:ext cx="5356497" cy="537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ndoor, bedroom&#10;&#10;Description automatically generated">
            <a:extLst>
              <a:ext uri="{FF2B5EF4-FFF2-40B4-BE49-F238E27FC236}">
                <a16:creationId xmlns:a16="http://schemas.microsoft.com/office/drawing/2014/main" id="{8ED4CDBC-FABD-099A-42A6-D74E29ABB2DA}"/>
              </a:ext>
            </a:extLst>
          </p:cNvPr>
          <p:cNvPicPr>
            <a:picLocks noChangeAspect="1"/>
          </p:cNvPicPr>
          <p:nvPr/>
        </p:nvPicPr>
        <p:blipFill>
          <a:blip r:embed="rId3"/>
          <a:stretch>
            <a:fillRect/>
          </a:stretch>
        </p:blipFill>
        <p:spPr>
          <a:xfrm>
            <a:off x="345625" y="2442823"/>
            <a:ext cx="5154996" cy="3742668"/>
          </a:xfrm>
          <a:prstGeom prst="rect">
            <a:avLst/>
          </a:prstGeom>
        </p:spPr>
      </p:pic>
      <p:sp>
        <p:nvSpPr>
          <p:cNvPr id="5" name="Title 1">
            <a:extLst>
              <a:ext uri="{FF2B5EF4-FFF2-40B4-BE49-F238E27FC236}">
                <a16:creationId xmlns:a16="http://schemas.microsoft.com/office/drawing/2014/main" id="{4389A2D2-8A84-F312-56D5-8E9CB7BBA12C}"/>
              </a:ext>
            </a:extLst>
          </p:cNvPr>
          <p:cNvSpPr>
            <a:spLocks noGrp="1"/>
          </p:cNvSpPr>
          <p:nvPr>
            <p:ph type="title"/>
          </p:nvPr>
        </p:nvSpPr>
        <p:spPr>
          <a:xfrm>
            <a:off x="345625" y="341061"/>
            <a:ext cx="6565538" cy="1511801"/>
          </a:xfrm>
        </p:spPr>
        <p:txBody>
          <a:bodyPr>
            <a:noAutofit/>
          </a:bodyPr>
          <a:lstStyle/>
          <a:p>
            <a:r>
              <a:rPr lang="en-US" sz="3800" dirty="0"/>
              <a:t>Scenes with more ground plane, result in </a:t>
            </a:r>
            <a:r>
              <a:rPr lang="en-US" sz="3800" b="1" dirty="0"/>
              <a:t>underestimation of depth </a:t>
            </a:r>
            <a:r>
              <a:rPr lang="en-US" sz="3800" dirty="0"/>
              <a:t>at all viewing durations</a:t>
            </a:r>
          </a:p>
        </p:txBody>
      </p:sp>
    </p:spTree>
    <p:extLst>
      <p:ext uri="{BB962C8B-B14F-4D97-AF65-F5344CB8AC3E}">
        <p14:creationId xmlns:p14="http://schemas.microsoft.com/office/powerpoint/2010/main" val="34620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182217" y="186222"/>
            <a:ext cx="10515600" cy="648666"/>
          </a:xfrm>
        </p:spPr>
        <p:txBody>
          <a:bodyPr>
            <a:normAutofit fontScale="90000"/>
          </a:bodyPr>
          <a:lstStyle/>
          <a:p>
            <a:r>
              <a:rPr lang="en-US" dirty="0"/>
              <a:t>Verbal Judgment: Raw Data </a:t>
            </a:r>
          </a:p>
        </p:txBody>
      </p:sp>
      <p:pic>
        <p:nvPicPr>
          <p:cNvPr id="5" name="Picture 4">
            <a:extLst>
              <a:ext uri="{FF2B5EF4-FFF2-40B4-BE49-F238E27FC236}">
                <a16:creationId xmlns:a16="http://schemas.microsoft.com/office/drawing/2014/main" id="{402E0955-E314-DA73-5312-AE7DC31213F0}"/>
              </a:ext>
            </a:extLst>
          </p:cNvPr>
          <p:cNvPicPr>
            <a:picLocks noChangeAspect="1"/>
          </p:cNvPicPr>
          <p:nvPr/>
        </p:nvPicPr>
        <p:blipFill rotWithShape="1">
          <a:blip r:embed="rId2"/>
          <a:srcRect l="5997"/>
          <a:stretch/>
        </p:blipFill>
        <p:spPr>
          <a:xfrm>
            <a:off x="4173556" y="1491344"/>
            <a:ext cx="3900556" cy="4255177"/>
          </a:xfrm>
          <a:prstGeom prst="rect">
            <a:avLst/>
          </a:prstGeom>
        </p:spPr>
      </p:pic>
      <p:pic>
        <p:nvPicPr>
          <p:cNvPr id="7" name="Picture 6">
            <a:extLst>
              <a:ext uri="{FF2B5EF4-FFF2-40B4-BE49-F238E27FC236}">
                <a16:creationId xmlns:a16="http://schemas.microsoft.com/office/drawing/2014/main" id="{423B23A3-F3F9-36F0-5CE3-BFAC52E8ACD5}"/>
              </a:ext>
            </a:extLst>
          </p:cNvPr>
          <p:cNvPicPr>
            <a:picLocks noChangeAspect="1"/>
          </p:cNvPicPr>
          <p:nvPr/>
        </p:nvPicPr>
        <p:blipFill rotWithShape="1">
          <a:blip r:embed="rId3"/>
          <a:srcRect l="5997"/>
          <a:stretch/>
        </p:blipFill>
        <p:spPr>
          <a:xfrm>
            <a:off x="8089878" y="1490731"/>
            <a:ext cx="3900555" cy="4255177"/>
          </a:xfrm>
          <a:prstGeom prst="rect">
            <a:avLst/>
          </a:prstGeom>
        </p:spPr>
      </p:pic>
      <p:pic>
        <p:nvPicPr>
          <p:cNvPr id="13" name="Picture 12">
            <a:extLst>
              <a:ext uri="{FF2B5EF4-FFF2-40B4-BE49-F238E27FC236}">
                <a16:creationId xmlns:a16="http://schemas.microsoft.com/office/drawing/2014/main" id="{6F1E00F3-BF98-9D68-037B-897A0C172A6B}"/>
              </a:ext>
            </a:extLst>
          </p:cNvPr>
          <p:cNvPicPr>
            <a:picLocks noChangeAspect="1"/>
          </p:cNvPicPr>
          <p:nvPr/>
        </p:nvPicPr>
        <p:blipFill>
          <a:blip r:embed="rId4"/>
          <a:stretch>
            <a:fillRect/>
          </a:stretch>
        </p:blipFill>
        <p:spPr>
          <a:xfrm>
            <a:off x="39914" y="1490731"/>
            <a:ext cx="4149408" cy="4255178"/>
          </a:xfrm>
          <a:prstGeom prst="rect">
            <a:avLst/>
          </a:prstGeom>
        </p:spPr>
      </p:pic>
    </p:spTree>
    <p:extLst>
      <p:ext uri="{BB962C8B-B14F-4D97-AF65-F5344CB8AC3E}">
        <p14:creationId xmlns:p14="http://schemas.microsoft.com/office/powerpoint/2010/main" val="708834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EAA3-9C8D-B479-DCC7-5366E647013B}"/>
              </a:ext>
            </a:extLst>
          </p:cNvPr>
          <p:cNvSpPr>
            <a:spLocks noGrp="1"/>
          </p:cNvSpPr>
          <p:nvPr>
            <p:ph type="title"/>
          </p:nvPr>
        </p:nvSpPr>
        <p:spPr>
          <a:xfrm>
            <a:off x="202095" y="105040"/>
            <a:ext cx="10515600" cy="648666"/>
          </a:xfrm>
        </p:spPr>
        <p:txBody>
          <a:bodyPr>
            <a:normAutofit/>
          </a:bodyPr>
          <a:lstStyle/>
          <a:p>
            <a:r>
              <a:rPr lang="en-US" sz="3600" dirty="0"/>
              <a:t>Verbal Judgment: Raw Data </a:t>
            </a:r>
          </a:p>
        </p:txBody>
      </p:sp>
      <p:pic>
        <p:nvPicPr>
          <p:cNvPr id="9" name="Picture 8">
            <a:extLst>
              <a:ext uri="{FF2B5EF4-FFF2-40B4-BE49-F238E27FC236}">
                <a16:creationId xmlns:a16="http://schemas.microsoft.com/office/drawing/2014/main" id="{C9822F63-050D-F404-372B-3616737BE69D}"/>
              </a:ext>
            </a:extLst>
          </p:cNvPr>
          <p:cNvPicPr>
            <a:picLocks noChangeAspect="1"/>
          </p:cNvPicPr>
          <p:nvPr/>
        </p:nvPicPr>
        <p:blipFill>
          <a:blip r:embed="rId3"/>
          <a:stretch>
            <a:fillRect/>
          </a:stretch>
        </p:blipFill>
        <p:spPr>
          <a:xfrm>
            <a:off x="0" y="835064"/>
            <a:ext cx="5903843" cy="5798626"/>
          </a:xfrm>
          <a:prstGeom prst="rect">
            <a:avLst/>
          </a:prstGeom>
        </p:spPr>
      </p:pic>
      <p:pic>
        <p:nvPicPr>
          <p:cNvPr id="15" name="Picture 14">
            <a:extLst>
              <a:ext uri="{FF2B5EF4-FFF2-40B4-BE49-F238E27FC236}">
                <a16:creationId xmlns:a16="http://schemas.microsoft.com/office/drawing/2014/main" id="{B8820240-3DDD-D4B4-C265-6BA834AB2000}"/>
              </a:ext>
            </a:extLst>
          </p:cNvPr>
          <p:cNvPicPr>
            <a:picLocks noChangeAspect="1"/>
          </p:cNvPicPr>
          <p:nvPr/>
        </p:nvPicPr>
        <p:blipFill>
          <a:blip r:embed="rId4"/>
          <a:stretch>
            <a:fillRect/>
          </a:stretch>
        </p:blipFill>
        <p:spPr>
          <a:xfrm>
            <a:off x="6105942" y="1138886"/>
            <a:ext cx="5737498" cy="5514682"/>
          </a:xfrm>
          <a:prstGeom prst="rect">
            <a:avLst/>
          </a:prstGeom>
        </p:spPr>
      </p:pic>
    </p:spTree>
    <p:extLst>
      <p:ext uri="{BB962C8B-B14F-4D97-AF65-F5344CB8AC3E}">
        <p14:creationId xmlns:p14="http://schemas.microsoft.com/office/powerpoint/2010/main" val="358961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6" name="Picture 5">
            <a:extLst>
              <a:ext uri="{FF2B5EF4-FFF2-40B4-BE49-F238E27FC236}">
                <a16:creationId xmlns:a16="http://schemas.microsoft.com/office/drawing/2014/main" id="{B7F2D281-20F7-CD64-1849-26B33751134F}"/>
              </a:ext>
            </a:extLst>
          </p:cNvPr>
          <p:cNvPicPr>
            <a:picLocks noChangeAspect="1"/>
          </p:cNvPicPr>
          <p:nvPr/>
        </p:nvPicPr>
        <p:blipFill>
          <a:blip r:embed="rId2"/>
          <a:stretch>
            <a:fillRect/>
          </a:stretch>
        </p:blipFill>
        <p:spPr>
          <a:xfrm>
            <a:off x="2929101" y="1103545"/>
            <a:ext cx="5198679" cy="5331194"/>
          </a:xfrm>
          <a:prstGeom prst="rect">
            <a:avLst/>
          </a:prstGeom>
        </p:spPr>
      </p:pic>
    </p:spTree>
    <p:extLst>
      <p:ext uri="{BB962C8B-B14F-4D97-AF65-F5344CB8AC3E}">
        <p14:creationId xmlns:p14="http://schemas.microsoft.com/office/powerpoint/2010/main" val="36176341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4" name="Picture 3">
            <a:extLst>
              <a:ext uri="{FF2B5EF4-FFF2-40B4-BE49-F238E27FC236}">
                <a16:creationId xmlns:a16="http://schemas.microsoft.com/office/drawing/2014/main" id="{4D1A3094-1273-89B4-7541-E5E4566B9CB5}"/>
              </a:ext>
            </a:extLst>
          </p:cNvPr>
          <p:cNvPicPr>
            <a:picLocks noChangeAspect="1"/>
          </p:cNvPicPr>
          <p:nvPr/>
        </p:nvPicPr>
        <p:blipFill>
          <a:blip r:embed="rId2"/>
          <a:stretch>
            <a:fillRect/>
          </a:stretch>
        </p:blipFill>
        <p:spPr>
          <a:xfrm>
            <a:off x="1565822" y="990818"/>
            <a:ext cx="9060355" cy="5574783"/>
          </a:xfrm>
          <a:prstGeom prst="rect">
            <a:avLst/>
          </a:prstGeom>
        </p:spPr>
      </p:pic>
    </p:spTree>
    <p:extLst>
      <p:ext uri="{BB962C8B-B14F-4D97-AF65-F5344CB8AC3E}">
        <p14:creationId xmlns:p14="http://schemas.microsoft.com/office/powerpoint/2010/main" val="847569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pic>
        <p:nvPicPr>
          <p:cNvPr id="5" name="Picture 4">
            <a:extLst>
              <a:ext uri="{FF2B5EF4-FFF2-40B4-BE49-F238E27FC236}">
                <a16:creationId xmlns:a16="http://schemas.microsoft.com/office/drawing/2014/main" id="{4906A79F-F31B-C3D5-477A-3DBFF536D586}"/>
              </a:ext>
            </a:extLst>
          </p:cNvPr>
          <p:cNvPicPr>
            <a:picLocks noChangeAspect="1"/>
          </p:cNvPicPr>
          <p:nvPr/>
        </p:nvPicPr>
        <p:blipFill>
          <a:blip r:embed="rId2"/>
          <a:stretch>
            <a:fillRect/>
          </a:stretch>
        </p:blipFill>
        <p:spPr>
          <a:xfrm>
            <a:off x="1605482" y="938955"/>
            <a:ext cx="8981035" cy="5525978"/>
          </a:xfrm>
          <a:prstGeom prst="rect">
            <a:avLst/>
          </a:prstGeom>
        </p:spPr>
      </p:pic>
    </p:spTree>
    <p:extLst>
      <p:ext uri="{BB962C8B-B14F-4D97-AF65-F5344CB8AC3E}">
        <p14:creationId xmlns:p14="http://schemas.microsoft.com/office/powerpoint/2010/main" val="1050068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1A549D-00CA-D80B-AD40-E742D42F3C32}"/>
              </a:ext>
            </a:extLst>
          </p:cNvPr>
          <p:cNvPicPr>
            <a:picLocks noChangeAspect="1"/>
          </p:cNvPicPr>
          <p:nvPr/>
        </p:nvPicPr>
        <p:blipFill>
          <a:blip r:embed="rId2"/>
          <a:stretch>
            <a:fillRect/>
          </a:stretch>
        </p:blipFill>
        <p:spPr>
          <a:xfrm>
            <a:off x="1048419" y="1029095"/>
            <a:ext cx="8960043" cy="5513062"/>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Age: Verbal Judgment Data</a:t>
            </a:r>
          </a:p>
        </p:txBody>
      </p:sp>
    </p:spTree>
    <p:extLst>
      <p:ext uri="{BB962C8B-B14F-4D97-AF65-F5344CB8AC3E}">
        <p14:creationId xmlns:p14="http://schemas.microsoft.com/office/powerpoint/2010/main" val="157579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31522" y="1049"/>
            <a:ext cx="10451592" cy="1325563"/>
          </a:xfrm>
        </p:spPr>
        <p:txBody>
          <a:bodyPr anchor="ctr">
            <a:normAutofit/>
          </a:bodyPr>
          <a:lstStyle/>
          <a:p>
            <a:r>
              <a:rPr lang="en-US" b="1" dirty="0"/>
              <a:t>Stimuli </a:t>
            </a:r>
          </a:p>
        </p:txBody>
      </p:sp>
      <p:sp>
        <p:nvSpPr>
          <p:cNvPr id="8" name="TextBox 7">
            <a:extLst>
              <a:ext uri="{FF2B5EF4-FFF2-40B4-BE49-F238E27FC236}">
                <a16:creationId xmlns:a16="http://schemas.microsoft.com/office/drawing/2014/main" id="{88E82886-8C74-2449-87FC-D1E0E67CE022}"/>
              </a:ext>
            </a:extLst>
          </p:cNvPr>
          <p:cNvSpPr txBox="1"/>
          <p:nvPr/>
        </p:nvSpPr>
        <p:spPr>
          <a:xfrm>
            <a:off x="4653345" y="4508108"/>
            <a:ext cx="2340264" cy="923330"/>
          </a:xfrm>
          <a:prstGeom prst="rect">
            <a:avLst/>
          </a:prstGeom>
          <a:noFill/>
        </p:spPr>
        <p:txBody>
          <a:bodyPr wrap="square" rtlCol="0">
            <a:spAutoFit/>
          </a:bodyPr>
          <a:lstStyle/>
          <a:p>
            <a:pPr algn="ctr"/>
            <a:r>
              <a:rPr lang="en-US" dirty="0"/>
              <a:t>Kinectv2 Depth Map</a:t>
            </a:r>
          </a:p>
          <a:p>
            <a:pPr algn="ct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3999567" y="1823984"/>
            <a:ext cx="3647820" cy="2648417"/>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3" y="1371176"/>
            <a:ext cx="3647820" cy="2648417"/>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7867611" y="3429000"/>
            <a:ext cx="3832655" cy="2782612"/>
          </a:xfrm>
          <a:prstGeom prst="rect">
            <a:avLst/>
          </a:prstGeom>
        </p:spPr>
      </p:pic>
      <p:sp>
        <p:nvSpPr>
          <p:cNvPr id="26" name="TextBox 25">
            <a:extLst>
              <a:ext uri="{FF2B5EF4-FFF2-40B4-BE49-F238E27FC236}">
                <a16:creationId xmlns:a16="http://schemas.microsoft.com/office/drawing/2014/main" id="{C73A2FD2-A07F-154D-BBBA-254633D1A1DC}"/>
              </a:ext>
            </a:extLst>
          </p:cNvPr>
          <p:cNvSpPr txBox="1"/>
          <p:nvPr/>
        </p:nvSpPr>
        <p:spPr>
          <a:xfrm>
            <a:off x="8028884" y="2963526"/>
            <a:ext cx="3510108" cy="369332"/>
          </a:xfrm>
          <a:prstGeom prst="rect">
            <a:avLst/>
          </a:prstGeom>
          <a:noFill/>
        </p:spPr>
        <p:txBody>
          <a:bodyPr wrap="square" rtlCol="0">
            <a:spAutoFit/>
          </a:bodyPr>
          <a:lstStyle/>
          <a:p>
            <a:pPr algn="ctr"/>
            <a:r>
              <a:rPr lang="en-US" dirty="0"/>
              <a:t>Target Placement </a:t>
            </a:r>
          </a:p>
        </p:txBody>
      </p:sp>
      <p:cxnSp>
        <p:nvCxnSpPr>
          <p:cNvPr id="4" name="Straight Arrow Connector 3">
            <a:extLst>
              <a:ext uri="{FF2B5EF4-FFF2-40B4-BE49-F238E27FC236}">
                <a16:creationId xmlns:a16="http://schemas.microsoft.com/office/drawing/2014/main" id="{B1CEC9DF-1E7E-514F-AF55-571D7802E015}"/>
              </a:ext>
            </a:extLst>
          </p:cNvPr>
          <p:cNvCxnSpPr>
            <a:cxnSpLocks/>
          </p:cNvCxnSpPr>
          <p:nvPr/>
        </p:nvCxnSpPr>
        <p:spPr>
          <a:xfrm>
            <a:off x="131522" y="4277532"/>
            <a:ext cx="7897362" cy="21387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616F42-F43F-3149-BEFC-147D6104D205}"/>
              </a:ext>
            </a:extLst>
          </p:cNvPr>
          <p:cNvSpPr txBox="1"/>
          <p:nvPr/>
        </p:nvSpPr>
        <p:spPr>
          <a:xfrm>
            <a:off x="895413" y="4019593"/>
            <a:ext cx="2340264" cy="646331"/>
          </a:xfrm>
          <a:prstGeom prst="rect">
            <a:avLst/>
          </a:prstGeom>
          <a:noFill/>
        </p:spPr>
        <p:txBody>
          <a:bodyPr wrap="square" rtlCol="0">
            <a:spAutoFit/>
          </a:bodyPr>
          <a:lstStyle/>
          <a:p>
            <a:pPr algn="ctr"/>
            <a:r>
              <a:rPr lang="en-US" dirty="0"/>
              <a:t>SUN-RGB D Database</a:t>
            </a:r>
          </a:p>
          <a:p>
            <a:endParaRPr lang="en-US" dirty="0"/>
          </a:p>
        </p:txBody>
      </p:sp>
      <p:sp>
        <p:nvSpPr>
          <p:cNvPr id="7" name="TextBox 6">
            <a:extLst>
              <a:ext uri="{FF2B5EF4-FFF2-40B4-BE49-F238E27FC236}">
                <a16:creationId xmlns:a16="http://schemas.microsoft.com/office/drawing/2014/main" id="{B45F8FD4-805B-6DDB-B563-744F8D29E016}"/>
              </a:ext>
            </a:extLst>
          </p:cNvPr>
          <p:cNvSpPr txBox="1"/>
          <p:nvPr/>
        </p:nvSpPr>
        <p:spPr>
          <a:xfrm>
            <a:off x="131522" y="6382921"/>
            <a:ext cx="4207722" cy="338554"/>
          </a:xfrm>
          <a:prstGeom prst="rect">
            <a:avLst/>
          </a:prstGeom>
          <a:noFill/>
        </p:spPr>
        <p:txBody>
          <a:bodyPr wrap="square" rtlCol="0">
            <a:spAutoFit/>
          </a:bodyPr>
          <a:lstStyle/>
          <a:p>
            <a:r>
              <a:rPr lang="en-US" sz="1600" dirty="0">
                <a:latin typeface="+mn-lt"/>
                <a:cs typeface="Arial" panose="020B0604020202020204" pitchFamily="34" charset="0"/>
              </a:rPr>
              <a:t>Song, S., Lichtenberg, S. P., &amp;amp; Xiao, J. (2015)</a:t>
            </a:r>
            <a:endParaRPr lang="en-US" sz="1600" dirty="0"/>
          </a:p>
        </p:txBody>
      </p:sp>
    </p:spTree>
    <p:extLst>
      <p:ext uri="{BB962C8B-B14F-4D97-AF65-F5344CB8AC3E}">
        <p14:creationId xmlns:p14="http://schemas.microsoft.com/office/powerpoint/2010/main" val="3453998712"/>
      </p:ext>
    </p:extLst>
  </p:cSld>
  <p:clrMapOvr>
    <a:masterClrMapping/>
  </p:clrMapOvr>
  <mc:AlternateContent xmlns:mc="http://schemas.openxmlformats.org/markup-compatibility/2006" xmlns:p14="http://schemas.microsoft.com/office/powerpoint/2010/main">
    <mc:Choice Requires="p14">
      <p:transition spd="slow" p14:dur="2000" advTm="11958"/>
    </mc:Choice>
    <mc:Fallback xmlns="">
      <p:transition spd="slow" advTm="11958"/>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5" name="Picture 4">
            <a:extLst>
              <a:ext uri="{FF2B5EF4-FFF2-40B4-BE49-F238E27FC236}">
                <a16:creationId xmlns:a16="http://schemas.microsoft.com/office/drawing/2014/main" id="{8061A562-EACF-CE22-E9F6-9799F9C78D5A}"/>
              </a:ext>
            </a:extLst>
          </p:cNvPr>
          <p:cNvPicPr>
            <a:picLocks noChangeAspect="1"/>
          </p:cNvPicPr>
          <p:nvPr/>
        </p:nvPicPr>
        <p:blipFill>
          <a:blip r:embed="rId2"/>
          <a:stretch>
            <a:fillRect/>
          </a:stretch>
        </p:blipFill>
        <p:spPr>
          <a:xfrm>
            <a:off x="2779110" y="1061743"/>
            <a:ext cx="5498662" cy="5530385"/>
          </a:xfrm>
          <a:prstGeom prst="rect">
            <a:avLst/>
          </a:prstGeom>
        </p:spPr>
      </p:pic>
    </p:spTree>
    <p:extLst>
      <p:ext uri="{BB962C8B-B14F-4D97-AF65-F5344CB8AC3E}">
        <p14:creationId xmlns:p14="http://schemas.microsoft.com/office/powerpoint/2010/main" val="442487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Verbal Judgment Data</a:t>
            </a:r>
          </a:p>
        </p:txBody>
      </p:sp>
      <p:pic>
        <p:nvPicPr>
          <p:cNvPr id="4" name="Picture 3">
            <a:extLst>
              <a:ext uri="{FF2B5EF4-FFF2-40B4-BE49-F238E27FC236}">
                <a16:creationId xmlns:a16="http://schemas.microsoft.com/office/drawing/2014/main" id="{B38AFE16-3478-A974-D1EF-E62202C3CBBA}"/>
              </a:ext>
            </a:extLst>
          </p:cNvPr>
          <p:cNvPicPr>
            <a:picLocks noChangeAspect="1"/>
          </p:cNvPicPr>
          <p:nvPr/>
        </p:nvPicPr>
        <p:blipFill>
          <a:blip r:embed="rId3"/>
          <a:stretch>
            <a:fillRect/>
          </a:stretch>
        </p:blipFill>
        <p:spPr>
          <a:xfrm>
            <a:off x="131964" y="924472"/>
            <a:ext cx="4992942" cy="4799041"/>
          </a:xfrm>
          <a:prstGeom prst="rect">
            <a:avLst/>
          </a:prstGeom>
        </p:spPr>
      </p:pic>
      <p:pic>
        <p:nvPicPr>
          <p:cNvPr id="7" name="Picture 6">
            <a:extLst>
              <a:ext uri="{FF2B5EF4-FFF2-40B4-BE49-F238E27FC236}">
                <a16:creationId xmlns:a16="http://schemas.microsoft.com/office/drawing/2014/main" id="{1EE43614-0930-BE48-1A5A-E37C47E950F1}"/>
              </a:ext>
            </a:extLst>
          </p:cNvPr>
          <p:cNvPicPr>
            <a:picLocks noChangeAspect="1"/>
          </p:cNvPicPr>
          <p:nvPr/>
        </p:nvPicPr>
        <p:blipFill>
          <a:blip r:embed="rId4"/>
          <a:stretch>
            <a:fillRect/>
          </a:stretch>
        </p:blipFill>
        <p:spPr>
          <a:xfrm>
            <a:off x="5570571" y="924472"/>
            <a:ext cx="6489465" cy="5786000"/>
          </a:xfrm>
          <a:prstGeom prst="rect">
            <a:avLst/>
          </a:prstGeom>
        </p:spPr>
      </p:pic>
    </p:spTree>
    <p:extLst>
      <p:ext uri="{BB962C8B-B14F-4D97-AF65-F5344CB8AC3E}">
        <p14:creationId xmlns:p14="http://schemas.microsoft.com/office/powerpoint/2010/main" val="40561672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44706-A4B2-C199-585E-B5C8BCAF3B59}"/>
              </a:ext>
            </a:extLst>
          </p:cNvPr>
          <p:cNvPicPr>
            <a:picLocks noChangeAspect="1"/>
          </p:cNvPicPr>
          <p:nvPr/>
        </p:nvPicPr>
        <p:blipFill>
          <a:blip r:embed="rId3"/>
          <a:stretch>
            <a:fillRect/>
          </a:stretch>
        </p:blipFill>
        <p:spPr>
          <a:xfrm>
            <a:off x="131964" y="924472"/>
            <a:ext cx="4992942" cy="4799041"/>
          </a:xfrm>
          <a:prstGeom prst="rect">
            <a:avLst/>
          </a:prstGeom>
        </p:spPr>
      </p:pic>
      <p:sp>
        <p:nvSpPr>
          <p:cNvPr id="2" name="Title 1">
            <a:extLst>
              <a:ext uri="{FF2B5EF4-FFF2-40B4-BE49-F238E27FC236}">
                <a16:creationId xmlns:a16="http://schemas.microsoft.com/office/drawing/2014/main" id="{97A8FB7A-904F-A98B-F262-E2A3080365C0}"/>
              </a:ext>
            </a:extLst>
          </p:cNvPr>
          <p:cNvSpPr>
            <a:spLocks noGrp="1"/>
          </p:cNvSpPr>
          <p:nvPr>
            <p:ph type="title"/>
          </p:nvPr>
        </p:nvSpPr>
        <p:spPr>
          <a:xfrm>
            <a:off x="270641" y="147528"/>
            <a:ext cx="10515600" cy="533509"/>
          </a:xfrm>
        </p:spPr>
        <p:txBody>
          <a:bodyPr>
            <a:normAutofit fontScale="90000"/>
          </a:bodyPr>
          <a:lstStyle/>
          <a:p>
            <a:r>
              <a:rPr lang="en-US" dirty="0"/>
              <a:t>Gender: Raw Verbal Judgment Data</a:t>
            </a:r>
          </a:p>
        </p:txBody>
      </p:sp>
      <p:pic>
        <p:nvPicPr>
          <p:cNvPr id="8" name="Picture 7">
            <a:extLst>
              <a:ext uri="{FF2B5EF4-FFF2-40B4-BE49-F238E27FC236}">
                <a16:creationId xmlns:a16="http://schemas.microsoft.com/office/drawing/2014/main" id="{6660C1ED-AD05-900D-9B74-2D615D81F751}"/>
              </a:ext>
            </a:extLst>
          </p:cNvPr>
          <p:cNvPicPr>
            <a:picLocks noChangeAspect="1"/>
          </p:cNvPicPr>
          <p:nvPr/>
        </p:nvPicPr>
        <p:blipFill>
          <a:blip r:embed="rId4"/>
          <a:stretch>
            <a:fillRect/>
          </a:stretch>
        </p:blipFill>
        <p:spPr>
          <a:xfrm>
            <a:off x="5570571" y="924473"/>
            <a:ext cx="6489464" cy="5786000"/>
          </a:xfrm>
          <a:prstGeom prst="rect">
            <a:avLst/>
          </a:prstGeom>
        </p:spPr>
      </p:pic>
    </p:spTree>
    <p:extLst>
      <p:ext uri="{BB962C8B-B14F-4D97-AF65-F5344CB8AC3E}">
        <p14:creationId xmlns:p14="http://schemas.microsoft.com/office/powerpoint/2010/main" val="13674402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80775234-4EE0-6CA4-5676-BC4CA9AA2B81}"/>
              </a:ext>
            </a:extLst>
          </p:cNvPr>
          <p:cNvPicPr>
            <a:picLocks noChangeAspect="1"/>
          </p:cNvPicPr>
          <p:nvPr/>
        </p:nvPicPr>
        <p:blipFill>
          <a:blip r:embed="rId2"/>
          <a:stretch>
            <a:fillRect/>
          </a:stretch>
        </p:blipFill>
        <p:spPr>
          <a:xfrm>
            <a:off x="3307255" y="883207"/>
            <a:ext cx="5577490" cy="5609668"/>
          </a:xfrm>
          <a:prstGeom prst="rect">
            <a:avLst/>
          </a:prstGeom>
        </p:spPr>
      </p:pic>
    </p:spTree>
    <p:extLst>
      <p:ext uri="{BB962C8B-B14F-4D97-AF65-F5344CB8AC3E}">
        <p14:creationId xmlns:p14="http://schemas.microsoft.com/office/powerpoint/2010/main" val="14536179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4" name="Picture 3">
            <a:extLst>
              <a:ext uri="{FF2B5EF4-FFF2-40B4-BE49-F238E27FC236}">
                <a16:creationId xmlns:a16="http://schemas.microsoft.com/office/drawing/2014/main" id="{FEC2F13E-4455-2480-6226-C104B0AA4709}"/>
              </a:ext>
            </a:extLst>
          </p:cNvPr>
          <p:cNvPicPr>
            <a:picLocks noChangeAspect="1"/>
          </p:cNvPicPr>
          <p:nvPr/>
        </p:nvPicPr>
        <p:blipFill>
          <a:blip r:embed="rId2"/>
          <a:stretch>
            <a:fillRect/>
          </a:stretch>
        </p:blipFill>
        <p:spPr>
          <a:xfrm>
            <a:off x="1949777" y="883207"/>
            <a:ext cx="8292446" cy="5562006"/>
          </a:xfrm>
          <a:prstGeom prst="rect">
            <a:avLst/>
          </a:prstGeom>
        </p:spPr>
      </p:pic>
    </p:spTree>
    <p:extLst>
      <p:ext uri="{BB962C8B-B14F-4D97-AF65-F5344CB8AC3E}">
        <p14:creationId xmlns:p14="http://schemas.microsoft.com/office/powerpoint/2010/main" val="35757836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3112-3EEC-42C3-6094-8A4EDD53EE1D}"/>
              </a:ext>
            </a:extLst>
          </p:cNvPr>
          <p:cNvSpPr>
            <a:spLocks noGrp="1"/>
          </p:cNvSpPr>
          <p:nvPr>
            <p:ph type="title"/>
          </p:nvPr>
        </p:nvSpPr>
        <p:spPr>
          <a:xfrm>
            <a:off x="236483" y="65918"/>
            <a:ext cx="10515600" cy="817289"/>
          </a:xfrm>
        </p:spPr>
        <p:txBody>
          <a:bodyPr/>
          <a:lstStyle/>
          <a:p>
            <a:r>
              <a:rPr lang="en-US" dirty="0"/>
              <a:t>Gender: Discrimination</a:t>
            </a:r>
          </a:p>
        </p:txBody>
      </p:sp>
      <p:pic>
        <p:nvPicPr>
          <p:cNvPr id="5" name="Picture 4">
            <a:extLst>
              <a:ext uri="{FF2B5EF4-FFF2-40B4-BE49-F238E27FC236}">
                <a16:creationId xmlns:a16="http://schemas.microsoft.com/office/drawing/2014/main" id="{CDEA3075-3B14-605E-5C04-C2F1B8C4364E}"/>
              </a:ext>
            </a:extLst>
          </p:cNvPr>
          <p:cNvPicPr>
            <a:picLocks noChangeAspect="1"/>
          </p:cNvPicPr>
          <p:nvPr/>
        </p:nvPicPr>
        <p:blipFill>
          <a:blip r:embed="rId2"/>
          <a:stretch>
            <a:fillRect/>
          </a:stretch>
        </p:blipFill>
        <p:spPr>
          <a:xfrm>
            <a:off x="2017722" y="1008993"/>
            <a:ext cx="8156555" cy="5397720"/>
          </a:xfrm>
          <a:prstGeom prst="rect">
            <a:avLst/>
          </a:prstGeom>
        </p:spPr>
      </p:pic>
    </p:spTree>
    <p:extLst>
      <p:ext uri="{BB962C8B-B14F-4D97-AF65-F5344CB8AC3E}">
        <p14:creationId xmlns:p14="http://schemas.microsoft.com/office/powerpoint/2010/main" val="4657674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pic>
        <p:nvPicPr>
          <p:cNvPr id="4" name="Picture 3">
            <a:extLst>
              <a:ext uri="{FF2B5EF4-FFF2-40B4-BE49-F238E27FC236}">
                <a16:creationId xmlns:a16="http://schemas.microsoft.com/office/drawing/2014/main" id="{A9CAEE6A-B994-5830-523C-F235CFA27255}"/>
              </a:ext>
            </a:extLst>
          </p:cNvPr>
          <p:cNvPicPr>
            <a:picLocks noChangeAspect="1"/>
          </p:cNvPicPr>
          <p:nvPr/>
        </p:nvPicPr>
        <p:blipFill>
          <a:blip r:embed="rId2"/>
          <a:stretch>
            <a:fillRect/>
          </a:stretch>
        </p:blipFill>
        <p:spPr>
          <a:xfrm>
            <a:off x="3097129" y="761667"/>
            <a:ext cx="5997742" cy="5997742"/>
          </a:xfrm>
          <a:prstGeom prst="rect">
            <a:avLst/>
          </a:prstGeom>
        </p:spPr>
      </p:pic>
    </p:spTree>
    <p:extLst>
      <p:ext uri="{BB962C8B-B14F-4D97-AF65-F5344CB8AC3E}">
        <p14:creationId xmlns:p14="http://schemas.microsoft.com/office/powerpoint/2010/main" val="2535394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7F5FC-BA53-BA6B-D50A-FDF9BAE82F37}"/>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spTree>
    <p:extLst>
      <p:ext uri="{BB962C8B-B14F-4D97-AF65-F5344CB8AC3E}">
        <p14:creationId xmlns:p14="http://schemas.microsoft.com/office/powerpoint/2010/main" val="3990223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2513BA1-D504-CAAC-C1A5-46317F96904E}"/>
              </a:ext>
            </a:extLst>
          </p:cNvPr>
          <p:cNvPicPr>
            <a:picLocks noChangeAspect="1"/>
          </p:cNvPicPr>
          <p:nvPr/>
        </p:nvPicPr>
        <p:blipFill>
          <a:blip r:embed="rId2"/>
          <a:stretch>
            <a:fillRect/>
          </a:stretch>
        </p:blipFill>
        <p:spPr>
          <a:xfrm>
            <a:off x="3097129" y="761667"/>
            <a:ext cx="5997742" cy="5997742"/>
          </a:xfrm>
          <a:prstGeom prst="rect">
            <a:avLst/>
          </a:prstGeom>
        </p:spPr>
      </p:pic>
      <p:sp>
        <p:nvSpPr>
          <p:cNvPr id="2" name="Title 1">
            <a:extLst>
              <a:ext uri="{FF2B5EF4-FFF2-40B4-BE49-F238E27FC236}">
                <a16:creationId xmlns:a16="http://schemas.microsoft.com/office/drawing/2014/main" id="{41D70F95-60C2-B12C-8C82-E475725A2439}"/>
              </a:ext>
            </a:extLst>
          </p:cNvPr>
          <p:cNvSpPr>
            <a:spLocks noGrp="1"/>
          </p:cNvSpPr>
          <p:nvPr>
            <p:ph type="title"/>
          </p:nvPr>
        </p:nvSpPr>
        <p:spPr>
          <a:xfrm>
            <a:off x="-1" y="98591"/>
            <a:ext cx="12063663" cy="1325563"/>
          </a:xfrm>
        </p:spPr>
        <p:txBody>
          <a:bodyPr>
            <a:normAutofit/>
          </a:bodyPr>
          <a:lstStyle/>
          <a:p>
            <a:r>
              <a:rPr lang="en-US" sz="4000" dirty="0"/>
              <a:t>Do independent verbal judgments predict discrimination reaction time?</a:t>
            </a:r>
          </a:p>
        </p:txBody>
      </p:sp>
      <p:grpSp>
        <p:nvGrpSpPr>
          <p:cNvPr id="3" name="Group 2">
            <a:extLst>
              <a:ext uri="{FF2B5EF4-FFF2-40B4-BE49-F238E27FC236}">
                <a16:creationId xmlns:a16="http://schemas.microsoft.com/office/drawing/2014/main" id="{857926B7-E556-2819-BA89-855FB75D53F8}"/>
              </a:ext>
            </a:extLst>
          </p:cNvPr>
          <p:cNvGrpSpPr/>
          <p:nvPr/>
        </p:nvGrpSpPr>
        <p:grpSpPr>
          <a:xfrm>
            <a:off x="9046745" y="5630779"/>
            <a:ext cx="1091866" cy="649304"/>
            <a:chOff x="3686898" y="1161588"/>
            <a:chExt cx="988195" cy="720426"/>
          </a:xfrm>
        </p:grpSpPr>
        <p:sp>
          <p:nvSpPr>
            <p:cNvPr id="7" name="Right Bracket 6">
              <a:extLst>
                <a:ext uri="{FF2B5EF4-FFF2-40B4-BE49-F238E27FC236}">
                  <a16:creationId xmlns:a16="http://schemas.microsoft.com/office/drawing/2014/main" id="{826E3CC9-AC4C-8D3E-7004-9601605201AA}"/>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ket 7">
              <a:extLst>
                <a:ext uri="{FF2B5EF4-FFF2-40B4-BE49-F238E27FC236}">
                  <a16:creationId xmlns:a16="http://schemas.microsoft.com/office/drawing/2014/main" id="{A3874585-52F4-4418-AF25-8804220C7085}"/>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E64EC3-AD40-2C68-7EBD-83AC8369C124}"/>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0" name="Right Bracket 9">
              <a:extLst>
                <a:ext uri="{FF2B5EF4-FFF2-40B4-BE49-F238E27FC236}">
                  <a16:creationId xmlns:a16="http://schemas.microsoft.com/office/drawing/2014/main" id="{F2517ED6-B92C-E497-C065-783B447A1E13}"/>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2B1B90-838E-72C3-0491-BE3FA6ABEF84}"/>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2190BB-AAB6-8B7F-6822-5D15495DFAF3}"/>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7D17EEFB-12B6-76D1-5C52-D26E0AA6D9AD}"/>
              </a:ext>
            </a:extLst>
          </p:cNvPr>
          <p:cNvSpPr txBox="1"/>
          <p:nvPr/>
        </p:nvSpPr>
        <p:spPr>
          <a:xfrm>
            <a:off x="0" y="6396335"/>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9452473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B8783-DDA3-0DF8-D8B3-72CA838CDB43}"/>
              </a:ext>
            </a:extLst>
          </p:cNvPr>
          <p:cNvSpPr>
            <a:spLocks noGrp="1"/>
          </p:cNvSpPr>
          <p:nvPr>
            <p:ph type="title"/>
          </p:nvPr>
        </p:nvSpPr>
        <p:spPr>
          <a:xfrm>
            <a:off x="97221" y="128643"/>
            <a:ext cx="11243441" cy="1325563"/>
          </a:xfrm>
        </p:spPr>
        <p:txBody>
          <a:bodyPr/>
          <a:lstStyle/>
          <a:p>
            <a:r>
              <a:rPr lang="en-US" dirty="0"/>
              <a:t>Is discrimination accuracy related to the average verbal estimate of the targets?</a:t>
            </a:r>
          </a:p>
        </p:txBody>
      </p:sp>
      <p:pic>
        <p:nvPicPr>
          <p:cNvPr id="5" name="Picture 4" descr="Chart, scatter chart&#10;&#10;Description automatically generated">
            <a:extLst>
              <a:ext uri="{FF2B5EF4-FFF2-40B4-BE49-F238E27FC236}">
                <a16:creationId xmlns:a16="http://schemas.microsoft.com/office/drawing/2014/main" id="{82733245-7DE9-FD28-B831-2307024B334D}"/>
              </a:ext>
            </a:extLst>
          </p:cNvPr>
          <p:cNvPicPr>
            <a:picLocks noChangeAspect="1"/>
          </p:cNvPicPr>
          <p:nvPr/>
        </p:nvPicPr>
        <p:blipFill rotWithShape="1">
          <a:blip r:embed="rId2"/>
          <a:srcRect l="5460"/>
          <a:stretch/>
        </p:blipFill>
        <p:spPr>
          <a:xfrm>
            <a:off x="4264154" y="1853077"/>
            <a:ext cx="3889976" cy="4178553"/>
          </a:xfrm>
          <a:prstGeom prst="rect">
            <a:avLst/>
          </a:prstGeom>
        </p:spPr>
      </p:pic>
      <p:pic>
        <p:nvPicPr>
          <p:cNvPr id="7" name="Picture 6" descr="Chart, scatter chart&#10;&#10;Description automatically generated">
            <a:extLst>
              <a:ext uri="{FF2B5EF4-FFF2-40B4-BE49-F238E27FC236}">
                <a16:creationId xmlns:a16="http://schemas.microsoft.com/office/drawing/2014/main" id="{5C79E306-EA6C-94FE-893E-AF9B44D44FFB}"/>
              </a:ext>
            </a:extLst>
          </p:cNvPr>
          <p:cNvPicPr>
            <a:picLocks noChangeAspect="1"/>
          </p:cNvPicPr>
          <p:nvPr/>
        </p:nvPicPr>
        <p:blipFill rotWithShape="1">
          <a:blip r:embed="rId3"/>
          <a:srcRect l="5528"/>
          <a:stretch/>
        </p:blipFill>
        <p:spPr>
          <a:xfrm>
            <a:off x="8194171" y="1850181"/>
            <a:ext cx="3889976" cy="4181582"/>
          </a:xfrm>
          <a:prstGeom prst="rect">
            <a:avLst/>
          </a:prstGeom>
        </p:spPr>
      </p:pic>
      <p:pic>
        <p:nvPicPr>
          <p:cNvPr id="9" name="Picture 8" descr="Chart, scatter chart&#10;&#10;Description automatically generated">
            <a:extLst>
              <a:ext uri="{FF2B5EF4-FFF2-40B4-BE49-F238E27FC236}">
                <a16:creationId xmlns:a16="http://schemas.microsoft.com/office/drawing/2014/main" id="{0CA12EC0-0F4F-30FB-5DE1-25C14F0067F4}"/>
              </a:ext>
            </a:extLst>
          </p:cNvPr>
          <p:cNvPicPr>
            <a:picLocks noChangeAspect="1"/>
          </p:cNvPicPr>
          <p:nvPr/>
        </p:nvPicPr>
        <p:blipFill>
          <a:blip r:embed="rId4"/>
          <a:stretch>
            <a:fillRect/>
          </a:stretch>
        </p:blipFill>
        <p:spPr>
          <a:xfrm>
            <a:off x="140904" y="1850181"/>
            <a:ext cx="4165592" cy="4181583"/>
          </a:xfrm>
          <a:prstGeom prst="rect">
            <a:avLst/>
          </a:prstGeom>
        </p:spPr>
      </p:pic>
    </p:spTree>
    <p:extLst>
      <p:ext uri="{BB962C8B-B14F-4D97-AF65-F5344CB8AC3E}">
        <p14:creationId xmlns:p14="http://schemas.microsoft.com/office/powerpoint/2010/main" val="197471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b="1" dirty="0"/>
              <a:t>Does behavior generalize for images across tasks?</a:t>
            </a:r>
          </a:p>
        </p:txBody>
      </p:sp>
      <p:sp>
        <p:nvSpPr>
          <p:cNvPr id="3" name="Rounded Rectangle 2">
            <a:extLst>
              <a:ext uri="{FF2B5EF4-FFF2-40B4-BE49-F238E27FC236}">
                <a16:creationId xmlns:a16="http://schemas.microsoft.com/office/drawing/2014/main" id="{B03B0EC8-BCA8-D07D-39FD-C5134BE546BA}"/>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4" name="Straight Arrow Connector 3">
            <a:extLst>
              <a:ext uri="{FF2B5EF4-FFF2-40B4-BE49-F238E27FC236}">
                <a16:creationId xmlns:a16="http://schemas.microsoft.com/office/drawing/2014/main" id="{AE6E211D-35E8-22AF-5954-74A88393666E}"/>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ight Bracket 4">
            <a:extLst>
              <a:ext uri="{FF2B5EF4-FFF2-40B4-BE49-F238E27FC236}">
                <a16:creationId xmlns:a16="http://schemas.microsoft.com/office/drawing/2014/main" id="{0E434050-1155-D7DE-C5FF-7C70E1CF7A4B}"/>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16033E1-C345-1FFF-2AF3-2B01A4B7876A}"/>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7" name="Rounded Rectangle 6">
            <a:extLst>
              <a:ext uri="{FF2B5EF4-FFF2-40B4-BE49-F238E27FC236}">
                <a16:creationId xmlns:a16="http://schemas.microsoft.com/office/drawing/2014/main" id="{42F40873-BE72-9260-9F54-ECF3E1380D1E}"/>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8" name="TextBox 7">
            <a:extLst>
              <a:ext uri="{FF2B5EF4-FFF2-40B4-BE49-F238E27FC236}">
                <a16:creationId xmlns:a16="http://schemas.microsoft.com/office/drawing/2014/main" id="{AD3ED9DB-63CC-709D-B3F1-67897110B0E9}"/>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pic>
        <p:nvPicPr>
          <p:cNvPr id="9" name="Picture 8">
            <a:extLst>
              <a:ext uri="{FF2B5EF4-FFF2-40B4-BE49-F238E27FC236}">
                <a16:creationId xmlns:a16="http://schemas.microsoft.com/office/drawing/2014/main" id="{C253141D-F2A9-DFE8-DFD2-612739669781}"/>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3540072457"/>
      </p:ext>
    </p:extLst>
  </p:cSld>
  <p:clrMapOvr>
    <a:masterClrMapping/>
  </p:clrMapOvr>
  <mc:AlternateContent xmlns:mc="http://schemas.openxmlformats.org/markup-compatibility/2006" xmlns:p14="http://schemas.microsoft.com/office/powerpoint/2010/main">
    <mc:Choice Requires="p14">
      <p:transition spd="slow" p14:dur="2000" advTm="42910"/>
    </mc:Choice>
    <mc:Fallback xmlns="">
      <p:transition spd="slow" advTm="4291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245821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559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029541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70136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3802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1096095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4156307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635749674"/>
      </p:ext>
    </p:extLst>
  </p:cSld>
  <p:clrMapOvr>
    <a:masterClrMapping/>
  </p:clrMapOvr>
  <mc:AlternateContent xmlns:mc="http://schemas.openxmlformats.org/markup-compatibility/2006" xmlns:p14="http://schemas.microsoft.com/office/powerpoint/2010/main">
    <mc:Choice Requires="p14">
      <p:transition spd="slow" p14:dur="2000" advTm="16253"/>
    </mc:Choice>
    <mc:Fallback xmlns="">
      <p:transition spd="slow" advTm="16253"/>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33299369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354939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0" y="160014"/>
            <a:ext cx="12073180" cy="1078424"/>
          </a:xfrm>
        </p:spPr>
        <p:txBody>
          <a:bodyPr>
            <a:normAutofit/>
          </a:bodyPr>
          <a:lstStyle/>
          <a:p>
            <a:pPr algn="ctr"/>
            <a:r>
              <a:rPr lang="en-US" b="1" dirty="0"/>
              <a:t>What is the relative utility of depth cues?</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5481987" y="2700498"/>
            <a:ext cx="2539615" cy="98275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Comparative Results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8223130" y="319187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4549302" y="3198420"/>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ket 11">
            <a:extLst>
              <a:ext uri="{FF2B5EF4-FFF2-40B4-BE49-F238E27FC236}">
                <a16:creationId xmlns:a16="http://schemas.microsoft.com/office/drawing/2014/main" id="{6DEF0E04-3944-BC4C-8BB2-BB76878202E4}"/>
              </a:ext>
            </a:extLst>
          </p:cNvPr>
          <p:cNvSpPr/>
          <p:nvPr/>
        </p:nvSpPr>
        <p:spPr>
          <a:xfrm>
            <a:off x="4102868" y="2568841"/>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A1CEDC7-A743-1D4B-AF1B-AE4DEF96434B}"/>
              </a:ext>
            </a:extLst>
          </p:cNvPr>
          <p:cNvSpPr/>
          <p:nvPr/>
        </p:nvSpPr>
        <p:spPr>
          <a:xfrm>
            <a:off x="552893" y="2359992"/>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Verbal Estimate</a:t>
            </a:r>
          </a:p>
        </p:txBody>
      </p:sp>
      <p:sp>
        <p:nvSpPr>
          <p:cNvPr id="16" name="Rounded Rectangle 15">
            <a:extLst>
              <a:ext uri="{FF2B5EF4-FFF2-40B4-BE49-F238E27FC236}">
                <a16:creationId xmlns:a16="http://schemas.microsoft.com/office/drawing/2014/main" id="{EE286DE9-7D20-9743-BBB3-8379DB3E170D}"/>
              </a:ext>
            </a:extLst>
          </p:cNvPr>
          <p:cNvSpPr/>
          <p:nvPr/>
        </p:nvSpPr>
        <p:spPr>
          <a:xfrm>
            <a:off x="560612" y="3323533"/>
            <a:ext cx="3415619" cy="719448"/>
          </a:xfrm>
          <a:prstGeom prst="roundRect">
            <a:avLst/>
          </a:prstGeom>
          <a:solidFill>
            <a:schemeClr val="accent1">
              <a:lumMod val="20000"/>
              <a:lumOff val="80000"/>
            </a:schemeClr>
          </a:solid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Discrimination</a:t>
            </a:r>
          </a:p>
        </p:txBody>
      </p:sp>
      <p:sp>
        <p:nvSpPr>
          <p:cNvPr id="5" name="TextBox 4">
            <a:extLst>
              <a:ext uri="{FF2B5EF4-FFF2-40B4-BE49-F238E27FC236}">
                <a16:creationId xmlns:a16="http://schemas.microsoft.com/office/drawing/2014/main" id="{BAF49A45-CA72-C44C-B9D6-D3515B727993}"/>
              </a:ext>
            </a:extLst>
          </p:cNvPr>
          <p:cNvSpPr txBox="1"/>
          <p:nvPr/>
        </p:nvSpPr>
        <p:spPr>
          <a:xfrm>
            <a:off x="174298" y="1747314"/>
            <a:ext cx="4163246" cy="492443"/>
          </a:xfrm>
          <a:prstGeom prst="rect">
            <a:avLst/>
          </a:prstGeom>
          <a:noFill/>
        </p:spPr>
        <p:txBody>
          <a:bodyPr wrap="square" rtlCol="0">
            <a:spAutoFit/>
          </a:bodyPr>
          <a:lstStyle/>
          <a:p>
            <a:pPr algn="ctr"/>
            <a:r>
              <a:rPr lang="en-US" sz="2600" b="1" dirty="0"/>
              <a:t>Experimental Paradigms</a:t>
            </a:r>
          </a:p>
        </p:txBody>
      </p:sp>
      <p:sp>
        <p:nvSpPr>
          <p:cNvPr id="24" name="Rounded Rectangle 23">
            <a:extLst>
              <a:ext uri="{FF2B5EF4-FFF2-40B4-BE49-F238E27FC236}">
                <a16:creationId xmlns:a16="http://schemas.microsoft.com/office/drawing/2014/main" id="{9E18BF67-8CC3-494F-A67C-76441438B0FC}"/>
              </a:ext>
            </a:extLst>
          </p:cNvPr>
          <p:cNvSpPr/>
          <p:nvPr/>
        </p:nvSpPr>
        <p:spPr>
          <a:xfrm>
            <a:off x="9172444" y="2832152"/>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Depth Cues</a:t>
            </a:r>
          </a:p>
        </p:txBody>
      </p:sp>
      <p:pic>
        <p:nvPicPr>
          <p:cNvPr id="3" name="Picture 2">
            <a:extLst>
              <a:ext uri="{FF2B5EF4-FFF2-40B4-BE49-F238E27FC236}">
                <a16:creationId xmlns:a16="http://schemas.microsoft.com/office/drawing/2014/main" id="{F7848A93-6353-E7BC-10C1-6A6382C7648A}"/>
              </a:ext>
            </a:extLst>
          </p:cNvPr>
          <p:cNvPicPr>
            <a:picLocks noChangeAspect="1"/>
          </p:cNvPicPr>
          <p:nvPr/>
        </p:nvPicPr>
        <p:blipFill>
          <a:blip r:embed="rId3"/>
          <a:stretch>
            <a:fillRect/>
          </a:stretch>
        </p:blipFill>
        <p:spPr>
          <a:xfrm>
            <a:off x="9221022" y="5889690"/>
            <a:ext cx="2649415" cy="808296"/>
          </a:xfrm>
          <a:prstGeom prst="rect">
            <a:avLst/>
          </a:prstGeom>
        </p:spPr>
      </p:pic>
    </p:spTree>
    <p:extLst>
      <p:ext uri="{BB962C8B-B14F-4D97-AF65-F5344CB8AC3E}">
        <p14:creationId xmlns:p14="http://schemas.microsoft.com/office/powerpoint/2010/main" val="87765448"/>
      </p:ext>
    </p:extLst>
  </p:cSld>
  <p:clrMapOvr>
    <a:masterClrMapping/>
  </p:clrMapOvr>
  <mc:AlternateContent xmlns:mc="http://schemas.openxmlformats.org/markup-compatibility/2006" xmlns:p14="http://schemas.microsoft.com/office/powerpoint/2010/main">
    <mc:Choice Requires="p14">
      <p:transition spd="slow" p14:dur="2000" advTm="25507"/>
    </mc:Choice>
    <mc:Fallback xmlns="">
      <p:transition spd="slow" advTm="25507"/>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2430460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412672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620574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4" name="Picture 2">
            <a:extLst>
              <a:ext uri="{FF2B5EF4-FFF2-40B4-BE49-F238E27FC236}">
                <a16:creationId xmlns:a16="http://schemas.microsoft.com/office/drawing/2014/main" id="{439194DC-8825-C14D-83BF-2F845416F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indoor, bedroom&#10;&#10;Description automatically generated">
            <a:extLst>
              <a:ext uri="{FF2B5EF4-FFF2-40B4-BE49-F238E27FC236}">
                <a16:creationId xmlns:a16="http://schemas.microsoft.com/office/drawing/2014/main" id="{428F0195-6959-4640-B3E6-BDA3E9E71C4D}"/>
              </a:ext>
            </a:extLst>
          </p:cNvPr>
          <p:cNvPicPr>
            <a:picLocks noChangeAspect="1"/>
          </p:cNvPicPr>
          <p:nvPr/>
        </p:nvPicPr>
        <p:blipFill>
          <a:blip r:embed="rId4"/>
          <a:stretch>
            <a:fillRect/>
          </a:stretch>
        </p:blipFill>
        <p:spPr>
          <a:xfrm>
            <a:off x="6511389" y="1690688"/>
            <a:ext cx="5154996" cy="3742668"/>
          </a:xfrm>
          <a:prstGeom prst="rect">
            <a:avLst/>
          </a:prstGeom>
        </p:spPr>
      </p:pic>
      <p:sp>
        <p:nvSpPr>
          <p:cNvPr id="3" name="TextBox 2">
            <a:extLst>
              <a:ext uri="{FF2B5EF4-FFF2-40B4-BE49-F238E27FC236}">
                <a16:creationId xmlns:a16="http://schemas.microsoft.com/office/drawing/2014/main" id="{1E64ADAF-2952-214F-9186-97F1A81C6338}"/>
              </a:ext>
            </a:extLst>
          </p:cNvPr>
          <p:cNvSpPr txBox="1"/>
          <p:nvPr/>
        </p:nvSpPr>
        <p:spPr>
          <a:xfrm>
            <a:off x="2107991" y="5585417"/>
            <a:ext cx="2821021" cy="369332"/>
          </a:xfrm>
          <a:prstGeom prst="rect">
            <a:avLst/>
          </a:prstGeom>
          <a:noFill/>
        </p:spPr>
        <p:txBody>
          <a:bodyPr wrap="square" rtlCol="0">
            <a:spAutoFit/>
          </a:bodyPr>
          <a:lstStyle/>
          <a:p>
            <a:pPr algn="ctr"/>
            <a:r>
              <a:rPr lang="en-US" dirty="0"/>
              <a:t>Visible Ground Plane </a:t>
            </a:r>
          </a:p>
        </p:txBody>
      </p:sp>
      <p:sp>
        <p:nvSpPr>
          <p:cNvPr id="7" name="TextBox 6">
            <a:extLst>
              <a:ext uri="{FF2B5EF4-FFF2-40B4-BE49-F238E27FC236}">
                <a16:creationId xmlns:a16="http://schemas.microsoft.com/office/drawing/2014/main" id="{A9E22E46-68C9-FE42-94B5-FA37C10E0F69}"/>
              </a:ext>
            </a:extLst>
          </p:cNvPr>
          <p:cNvSpPr txBox="1"/>
          <p:nvPr/>
        </p:nvSpPr>
        <p:spPr>
          <a:xfrm>
            <a:off x="7392957" y="5585417"/>
            <a:ext cx="3391860" cy="369332"/>
          </a:xfrm>
          <a:prstGeom prst="rect">
            <a:avLst/>
          </a:prstGeom>
          <a:noFill/>
        </p:spPr>
        <p:txBody>
          <a:bodyPr wrap="square" rtlCol="0">
            <a:spAutoFit/>
          </a:bodyPr>
          <a:lstStyle/>
          <a:p>
            <a:pPr algn="ctr"/>
            <a:r>
              <a:rPr lang="en-US" dirty="0"/>
              <a:t>Inferred Complete Ground Plane </a:t>
            </a:r>
          </a:p>
        </p:txBody>
      </p:sp>
    </p:spTree>
    <p:extLst>
      <p:ext uri="{BB962C8B-B14F-4D97-AF65-F5344CB8AC3E}">
        <p14:creationId xmlns:p14="http://schemas.microsoft.com/office/powerpoint/2010/main" val="247124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661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089477" y="3476609"/>
            <a:ext cx="423086" cy="1294418"/>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566204" y="3233951"/>
            <a:ext cx="428374" cy="100868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577536" y="4236174"/>
            <a:ext cx="424597" cy="1119244"/>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474787" y="3315909"/>
            <a:ext cx="197944" cy="2025983"/>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Text Box 81">
            <a:extLst>
              <a:ext uri="{FF2B5EF4-FFF2-40B4-BE49-F238E27FC236}">
                <a16:creationId xmlns:a16="http://schemas.microsoft.com/office/drawing/2014/main" id="{4BCD84CE-DBDE-1448-91C6-FA9F8C403F37}"/>
              </a:ext>
            </a:extLst>
          </p:cNvPr>
          <p:cNvSpPr txBox="1"/>
          <p:nvPr/>
        </p:nvSpPr>
        <p:spPr>
          <a:xfrm rot="10800000">
            <a:off x="3059723" y="1494959"/>
            <a:ext cx="448891" cy="1273009"/>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565526" y="1214657"/>
            <a:ext cx="454502" cy="100471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577550" y="2262022"/>
            <a:ext cx="450494" cy="104205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468534" y="1297971"/>
            <a:ext cx="210017" cy="1992475"/>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Text Box 17">
            <a:extLst>
              <a:ext uri="{FF2B5EF4-FFF2-40B4-BE49-F238E27FC236}">
                <a16:creationId xmlns:a16="http://schemas.microsoft.com/office/drawing/2014/main" id="{FDA84423-15B8-C648-BB63-F2BD2D94F370}"/>
              </a:ext>
            </a:extLst>
          </p:cNvPr>
          <p:cNvSpPr txBox="1"/>
          <p:nvPr/>
        </p:nvSpPr>
        <p:spPr>
          <a:xfrm rot="16200000">
            <a:off x="4599314" y="5320969"/>
            <a:ext cx="430062" cy="103383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570196" y="5266777"/>
            <a:ext cx="426270" cy="1142221"/>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5009926" y="5499258"/>
            <a:ext cx="493775" cy="1347791"/>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5113360" y="4897294"/>
            <a:ext cx="198724" cy="2109521"/>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25">
            <a:extLst>
              <a:ext uri="{FF2B5EF4-FFF2-40B4-BE49-F238E27FC236}">
                <a16:creationId xmlns:a16="http://schemas.microsoft.com/office/drawing/2014/main" id="{6A964A02-1E9E-2045-859D-E5644AC000E3}"/>
              </a:ext>
            </a:extLst>
          </p:cNvPr>
          <p:cNvSpPr txBox="1"/>
          <p:nvPr/>
        </p:nvSpPr>
        <p:spPr>
          <a:xfrm rot="16200000">
            <a:off x="7275969" y="5588434"/>
            <a:ext cx="503124" cy="1207666"/>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713672" y="5321928"/>
            <a:ext cx="466892" cy="1020906"/>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694252" y="5262143"/>
            <a:ext cx="462775" cy="1127942"/>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7260430" y="4919682"/>
            <a:ext cx="215742" cy="208315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822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47-1AD9-8542-9647-B0CBBA295080}"/>
              </a:ext>
            </a:extLst>
          </p:cNvPr>
          <p:cNvSpPr>
            <a:spLocks noGrp="1"/>
          </p:cNvSpPr>
          <p:nvPr>
            <p:ph type="title"/>
          </p:nvPr>
        </p:nvSpPr>
        <p:spPr>
          <a:xfrm>
            <a:off x="196806" y="191315"/>
            <a:ext cx="10565350" cy="642212"/>
          </a:xfrm>
        </p:spPr>
        <p:txBody>
          <a:bodyPr>
            <a:normAutofit fontScale="90000"/>
          </a:bodyPr>
          <a:lstStyle/>
          <a:p>
            <a:r>
              <a:rPr lang="en-US" b="1" dirty="0"/>
              <a:t>Experimental Paradigms</a:t>
            </a:r>
          </a:p>
        </p:txBody>
      </p:sp>
      <p:pic>
        <p:nvPicPr>
          <p:cNvPr id="7" name="Picture 6">
            <a:extLst>
              <a:ext uri="{FF2B5EF4-FFF2-40B4-BE49-F238E27FC236}">
                <a16:creationId xmlns:a16="http://schemas.microsoft.com/office/drawing/2014/main" id="{5E11EAD6-3A9A-9242-A0DD-EE7047D92639}"/>
              </a:ext>
            </a:extLst>
          </p:cNvPr>
          <p:cNvPicPr>
            <a:picLocks noChangeAspect="1"/>
          </p:cNvPicPr>
          <p:nvPr/>
        </p:nvPicPr>
        <p:blipFill>
          <a:blip r:embed="rId3"/>
          <a:stretch>
            <a:fillRect/>
          </a:stretch>
        </p:blipFill>
        <p:spPr>
          <a:xfrm>
            <a:off x="3548250" y="653202"/>
            <a:ext cx="6651552" cy="2946793"/>
          </a:xfrm>
          <a:prstGeom prst="rect">
            <a:avLst/>
          </a:prstGeom>
        </p:spPr>
      </p:pic>
      <p:pic>
        <p:nvPicPr>
          <p:cNvPr id="10" name="Picture 9">
            <a:extLst>
              <a:ext uri="{FF2B5EF4-FFF2-40B4-BE49-F238E27FC236}">
                <a16:creationId xmlns:a16="http://schemas.microsoft.com/office/drawing/2014/main" id="{7EADA54E-7C3E-EA44-9D31-10B19A876AB6}"/>
              </a:ext>
            </a:extLst>
          </p:cNvPr>
          <p:cNvPicPr>
            <a:picLocks noChangeAspect="1"/>
          </p:cNvPicPr>
          <p:nvPr/>
        </p:nvPicPr>
        <p:blipFill>
          <a:blip r:embed="rId4"/>
          <a:stretch>
            <a:fillRect/>
          </a:stretch>
        </p:blipFill>
        <p:spPr>
          <a:xfrm>
            <a:off x="10017786" y="0"/>
            <a:ext cx="2095751" cy="639382"/>
          </a:xfrm>
          <a:prstGeom prst="rect">
            <a:avLst/>
          </a:prstGeom>
        </p:spPr>
      </p:pic>
      <p:pic>
        <p:nvPicPr>
          <p:cNvPr id="11" name="Picture 10">
            <a:extLst>
              <a:ext uri="{FF2B5EF4-FFF2-40B4-BE49-F238E27FC236}">
                <a16:creationId xmlns:a16="http://schemas.microsoft.com/office/drawing/2014/main" id="{0AC8B672-62D6-6143-9439-96E2FB5BF61E}"/>
              </a:ext>
            </a:extLst>
          </p:cNvPr>
          <p:cNvPicPr>
            <a:picLocks noChangeAspect="1"/>
          </p:cNvPicPr>
          <p:nvPr/>
        </p:nvPicPr>
        <p:blipFill>
          <a:blip r:embed="rId5"/>
          <a:stretch>
            <a:fillRect/>
          </a:stretch>
        </p:blipFill>
        <p:spPr>
          <a:xfrm>
            <a:off x="11049000" y="560848"/>
            <a:ext cx="1064537" cy="545357"/>
          </a:xfrm>
          <a:prstGeom prst="rect">
            <a:avLst/>
          </a:prstGeom>
        </p:spPr>
      </p:pic>
      <p:sp>
        <p:nvSpPr>
          <p:cNvPr id="15" name="Rounded Rectangle 14">
            <a:extLst>
              <a:ext uri="{FF2B5EF4-FFF2-40B4-BE49-F238E27FC236}">
                <a16:creationId xmlns:a16="http://schemas.microsoft.com/office/drawing/2014/main" id="{D7415F13-95D6-B54C-8298-CA0D12302D50}"/>
              </a:ext>
            </a:extLst>
          </p:cNvPr>
          <p:cNvSpPr/>
          <p:nvPr/>
        </p:nvSpPr>
        <p:spPr>
          <a:xfrm>
            <a:off x="151214" y="1153963"/>
            <a:ext cx="3142916" cy="1917247"/>
          </a:xfrm>
          <a:prstGeom prst="roundRect">
            <a:avLst/>
          </a:prstGeom>
          <a:solidFill>
            <a:srgbClr val="05B4F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58D5DF7-38C7-A6CF-EAB9-03335E77607E}"/>
              </a:ext>
            </a:extLst>
          </p:cNvPr>
          <p:cNvSpPr txBox="1"/>
          <p:nvPr/>
        </p:nvSpPr>
        <p:spPr>
          <a:xfrm>
            <a:off x="343314" y="1224257"/>
            <a:ext cx="2758698" cy="1569660"/>
          </a:xfrm>
          <a:prstGeom prst="rect">
            <a:avLst/>
          </a:prstGeom>
          <a:noFill/>
        </p:spPr>
        <p:txBody>
          <a:bodyPr wrap="square" rtlCol="0">
            <a:spAutoFit/>
          </a:bodyPr>
          <a:lstStyle/>
          <a:p>
            <a:r>
              <a:rPr lang="en-US" sz="2400" dirty="0"/>
              <a:t>Verbal Estimate</a:t>
            </a:r>
            <a:endParaRPr lang="en-US" sz="1600" dirty="0"/>
          </a:p>
          <a:p>
            <a:pPr marL="342900" indent="-342900">
              <a:buSzPct val="80000"/>
              <a:buFont typeface="Wingdings" pitchFamily="2" charset="2"/>
              <a:buChar char="Ø"/>
            </a:pPr>
            <a:r>
              <a:rPr lang="en-US" dirty="0"/>
              <a:t>N = 468, with 156 per duration</a:t>
            </a:r>
          </a:p>
          <a:p>
            <a:pPr marL="342900" indent="-342900">
              <a:buSzPct val="80000"/>
              <a:buFont typeface="Wingdings" pitchFamily="2" charset="2"/>
              <a:buChar char="Ø"/>
            </a:pPr>
            <a:r>
              <a:rPr lang="en-US" dirty="0"/>
              <a:t>156 trials </a:t>
            </a:r>
          </a:p>
          <a:p>
            <a:pPr marL="342900" indent="-342900">
              <a:buSzPct val="80000"/>
              <a:buFont typeface="Wingdings" pitchFamily="2" charset="2"/>
              <a:buChar char="Ø"/>
            </a:pPr>
            <a:r>
              <a:rPr lang="en-US" dirty="0"/>
              <a:t>Explicit estimate</a:t>
            </a:r>
          </a:p>
        </p:txBody>
      </p:sp>
    </p:spTree>
    <p:extLst>
      <p:ext uri="{BB962C8B-B14F-4D97-AF65-F5344CB8AC3E}">
        <p14:creationId xmlns:p14="http://schemas.microsoft.com/office/powerpoint/2010/main" val="3759601298"/>
      </p:ext>
    </p:extLst>
  </p:cSld>
  <p:clrMapOvr>
    <a:masterClrMapping/>
  </p:clrMapOvr>
  <mc:AlternateContent xmlns:mc="http://schemas.openxmlformats.org/markup-compatibility/2006" xmlns:p14="http://schemas.microsoft.com/office/powerpoint/2010/main">
    <mc:Choice Requires="p14">
      <p:transition spd="slow" p14:dur="2000" advTm="51292"/>
    </mc:Choice>
    <mc:Fallback xmlns="">
      <p:transition spd="slow" advTm="51292"/>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21140</TotalTime>
  <Words>6779</Words>
  <Application>Microsoft Macintosh PowerPoint</Application>
  <PresentationFormat>Widescreen</PresentationFormat>
  <Paragraphs>1360</Paragraphs>
  <Slides>85</Slides>
  <Notes>70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Calibri</vt:lpstr>
      <vt:lpstr>Calibri Light</vt:lpstr>
      <vt:lpstr>Cambria Math</vt:lpstr>
      <vt:lpstr>Georgia</vt:lpstr>
      <vt:lpstr>Helvetica Neue</vt:lpstr>
      <vt:lpstr>Lucida Console</vt:lpstr>
      <vt:lpstr>Wingdings</vt:lpstr>
      <vt:lpstr>Office Theme</vt:lpstr>
      <vt:lpstr>A Novel Generalization between  Verbal Estimates and Perceptual Discrimination of 3D Space </vt:lpstr>
      <vt:lpstr>Depth Perception </vt:lpstr>
      <vt:lpstr>Spatial perception in pictures</vt:lpstr>
      <vt:lpstr>PowerPoint Presentation</vt:lpstr>
      <vt:lpstr>Can people reliably judge distance in pictured scenes?</vt:lpstr>
      <vt:lpstr>Stimuli </vt:lpstr>
      <vt:lpstr>Does behavior generalize for images across tasks?</vt:lpstr>
      <vt:lpstr>What is the relative utility of depth cues?</vt:lpstr>
      <vt:lpstr>Experimental Paradigms</vt:lpstr>
      <vt:lpstr>Experimental Paradigms</vt:lpstr>
      <vt:lpstr>Experimental Paradigms</vt:lpstr>
      <vt:lpstr>Linear Model of Individual Stimuli </vt:lpstr>
      <vt:lpstr>Linear Model of Individual Stimuli </vt:lpstr>
      <vt:lpstr>Linear Model of Individual Stimuli </vt:lpstr>
      <vt:lpstr>Linear Model of Individual Stimuli </vt:lpstr>
      <vt:lpstr>Linear Model of Individual Stimuli </vt:lpstr>
      <vt:lpstr>Discrimination Performance</vt:lpstr>
      <vt:lpstr>Discrimination Performance</vt:lpstr>
      <vt:lpstr>Discrimination Performance</vt:lpstr>
      <vt:lpstr>PowerPoint Presentation</vt:lpstr>
      <vt:lpstr>Verbal Estimate Linear Models </vt:lpstr>
      <vt:lpstr>Verbal Estimate Linear Models </vt:lpstr>
      <vt:lpstr>Verbal Estimate Linear Models </vt:lpstr>
      <vt:lpstr>PowerPoint Presentation</vt:lpstr>
      <vt:lpstr>PowerPoint Presentation</vt:lpstr>
      <vt:lpstr>Do verbal estimates predict discrimination accuracy?</vt:lpstr>
      <vt:lpstr>Do verbal estimates predict discrimination accuracy?</vt:lpstr>
      <vt:lpstr>Do verbal estimates predict discrimination accuracy?</vt:lpstr>
      <vt:lpstr>Do verbal estimates predict discrimination accuracy?</vt:lpstr>
      <vt:lpstr>Does behavior generalize for images across tasks?</vt:lpstr>
      <vt:lpstr>PowerPoint Presentation</vt:lpstr>
      <vt:lpstr>PowerPoint Presentation</vt:lpstr>
      <vt:lpstr>PowerPoint Presentation</vt:lpstr>
      <vt:lpstr>PowerPoint Presentation</vt:lpstr>
      <vt:lpstr>Within task accuracy is highly reliable </vt:lpstr>
      <vt:lpstr>Within task accuracy is highly reliable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relative utility of depth cues?</vt:lpstr>
      <vt:lpstr>PowerPoint Presentation</vt:lpstr>
      <vt:lpstr>Surface Area</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Supplementary Slides</vt:lpstr>
      <vt:lpstr>Scenes with more ground plane, result in underestimation of depth at all viewing durations</vt:lpstr>
      <vt:lpstr>Verbal Judgment: Raw Data </vt:lpstr>
      <vt:lpstr>Verbal Judgment: Raw Data </vt:lpstr>
      <vt:lpstr>Age: Verbal Judgment Data</vt:lpstr>
      <vt:lpstr>Age: Verbal Judgment Data</vt:lpstr>
      <vt:lpstr>Age: Verbal Judgment Data</vt:lpstr>
      <vt:lpstr>Age: Verbal Judgment Data</vt:lpstr>
      <vt:lpstr>Gender: Verbal Judgment Data</vt:lpstr>
      <vt:lpstr>Gender: Verbal Judgment Data</vt:lpstr>
      <vt:lpstr>Gender: Raw Verbal Judgment Data</vt:lpstr>
      <vt:lpstr>Gender: Discrimination</vt:lpstr>
      <vt:lpstr>Gender: Discrimination</vt:lpstr>
      <vt:lpstr>Gender: Discrimination</vt:lpstr>
      <vt:lpstr>Do independent verbal judgments predict discrimination reaction time?</vt:lpstr>
      <vt:lpstr>Do independent verbal judgments predict discrimination reaction time?</vt:lpstr>
      <vt:lpstr>Do independent verbal judgments predict discrimination reaction time?</vt:lpstr>
      <vt:lpstr>Is discrimination accuracy related to the average verbal estimate of the targets?</vt:lpstr>
      <vt:lpstr>How far away is the hill behind the astronaut?</vt:lpstr>
      <vt:lpstr>PowerPoint Presentation</vt:lpstr>
      <vt:lpstr>PowerPoint Presentation</vt:lpstr>
      <vt:lpstr>PowerPoint Presentation</vt:lpstr>
      <vt:lpstr>PowerPoint Presentation</vt:lpstr>
      <vt:lpstr>PowerPoint Presentation</vt:lpstr>
      <vt:lpstr>Time course of angular declination </vt:lpstr>
      <vt:lpstr>Stimuli: SUN-RGBD Database </vt:lpstr>
      <vt:lpstr>Kinect v2 Object Segmentation </vt:lpstr>
      <vt:lpstr>Kinect v2 Object Segmentation </vt:lpstr>
      <vt:lpstr>Calculating Real World Object Dimensions </vt:lpstr>
      <vt:lpstr>Surface Area</vt:lpstr>
      <vt:lpstr>Surface Area</vt:lpstr>
      <vt:lpstr>Ground Plane</vt:lpstr>
      <vt:lpstr>Familiar Size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Novel Generalization between Verbal Judgments and Perceptual Discrimination of 3D Space </dc:title>
  <dc:creator>Microsoft Office User</dc:creator>
  <cp:lastModifiedBy>pmahable</cp:lastModifiedBy>
  <cp:revision>710</cp:revision>
  <dcterms:created xsi:type="dcterms:W3CDTF">2022-11-02T18:51:21Z</dcterms:created>
  <dcterms:modified xsi:type="dcterms:W3CDTF">2023-02-22T04:38:25Z</dcterms:modified>
</cp:coreProperties>
</file>